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372" r:id="rId3"/>
    <p:sldId id="344" r:id="rId4"/>
    <p:sldId id="381" r:id="rId5"/>
    <p:sldId id="377" r:id="rId6"/>
    <p:sldId id="378" r:id="rId7"/>
    <p:sldId id="386" r:id="rId8"/>
    <p:sldId id="385" r:id="rId9"/>
    <p:sldId id="379" r:id="rId10"/>
    <p:sldId id="432" r:id="rId11"/>
    <p:sldId id="428" r:id="rId12"/>
    <p:sldId id="384" r:id="rId13"/>
    <p:sldId id="391" r:id="rId14"/>
    <p:sldId id="388" r:id="rId15"/>
    <p:sldId id="392" r:id="rId16"/>
    <p:sldId id="389" r:id="rId17"/>
    <p:sldId id="396" r:id="rId18"/>
    <p:sldId id="393" r:id="rId19"/>
    <p:sldId id="433" r:id="rId20"/>
    <p:sldId id="394" r:id="rId21"/>
    <p:sldId id="395" r:id="rId22"/>
    <p:sldId id="410" r:id="rId23"/>
    <p:sldId id="411" r:id="rId24"/>
    <p:sldId id="398" r:id="rId25"/>
    <p:sldId id="414" r:id="rId26"/>
    <p:sldId id="415" r:id="rId27"/>
    <p:sldId id="416" r:id="rId28"/>
    <p:sldId id="435" r:id="rId29"/>
    <p:sldId id="400" r:id="rId30"/>
    <p:sldId id="429" r:id="rId31"/>
    <p:sldId id="423" r:id="rId32"/>
    <p:sldId id="418" r:id="rId33"/>
    <p:sldId id="422" r:id="rId34"/>
    <p:sldId id="419" r:id="rId35"/>
    <p:sldId id="420" r:id="rId36"/>
    <p:sldId id="430" r:id="rId37"/>
    <p:sldId id="401" r:id="rId38"/>
    <p:sldId id="424" r:id="rId39"/>
    <p:sldId id="425" r:id="rId40"/>
    <p:sldId id="426" r:id="rId41"/>
    <p:sldId id="403" r:id="rId42"/>
    <p:sldId id="434" r:id="rId43"/>
    <p:sldId id="404" r:id="rId44"/>
    <p:sldId id="427" r:id="rId45"/>
    <p:sldId id="407" r:id="rId46"/>
  </p:sldIdLst>
  <p:sldSz cx="9144000" cy="6858000" type="screen4x3"/>
  <p:notesSz cx="6669088" cy="99282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8A1F"/>
    <a:srgbClr val="D9D9FF"/>
    <a:srgbClr val="FFFFCC"/>
    <a:srgbClr val="FFFFFF"/>
    <a:srgbClr val="E7E7FF"/>
    <a:srgbClr val="F6F4FE"/>
    <a:srgbClr val="FDCBD0"/>
    <a:srgbClr val="CDCDFF"/>
    <a:srgbClr val="0A5A12"/>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75887" autoAdjust="0"/>
  </p:normalViewPr>
  <p:slideViewPr>
    <p:cSldViewPr>
      <p:cViewPr>
        <p:scale>
          <a:sx n="66" d="100"/>
          <a:sy n="66" d="100"/>
        </p:scale>
        <p:origin x="-2016" y="-102"/>
      </p:cViewPr>
      <p:guideLst>
        <p:guide orient="horz" pos="2160"/>
        <p:guide pos="2880"/>
      </p:guideLst>
    </p:cSldViewPr>
  </p:slideViewPr>
  <p:outlineViewPr>
    <p:cViewPr>
      <p:scale>
        <a:sx n="33" d="100"/>
        <a:sy n="33" d="100"/>
      </p:scale>
      <p:origin x="0" y="19470"/>
    </p:cViewPr>
  </p:outlineViewPr>
  <p:notesTextViewPr>
    <p:cViewPr>
      <p:scale>
        <a:sx n="100" d="100"/>
        <a:sy n="100" d="100"/>
      </p:scale>
      <p:origin x="0" y="0"/>
    </p:cViewPr>
  </p:notesTextViewPr>
  <p:sorterViewPr>
    <p:cViewPr>
      <p:scale>
        <a:sx n="100" d="100"/>
        <a:sy n="100" d="100"/>
      </p:scale>
      <p:origin x="0" y="2286"/>
    </p:cViewPr>
  </p:sorterViewPr>
  <p:notesViewPr>
    <p:cSldViewPr>
      <p:cViewPr varScale="1">
        <p:scale>
          <a:sx n="60" d="100"/>
          <a:sy n="60" d="100"/>
        </p:scale>
        <p:origin x="-2538"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afalios\Lab%20Repository\Publications\2013_A_Configurable_EM_Tool\(files)\Eval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afalios\Lab%20Repository\Publications\2013_A_Configurable_EM_Tool\(files)\Eval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Calibri" panose="020F0502020204030204" pitchFamily="34" charset="0"/>
              </a:defRPr>
            </a:pPr>
            <a:r>
              <a:rPr lang="en-US" sz="2000" b="0" dirty="0">
                <a:latin typeface="Calibri" panose="020F0502020204030204" pitchFamily="34" charset="0"/>
              </a:rPr>
              <a:t>% of Success</a:t>
            </a:r>
          </a:p>
        </c:rich>
      </c:tx>
      <c:layout>
        <c:manualLayout>
          <c:xMode val="edge"/>
          <c:yMode val="edge"/>
          <c:x val="0.33812321218922986"/>
          <c:y val="0.85603632116756678"/>
        </c:manualLayout>
      </c:layout>
      <c:overlay val="0"/>
    </c:title>
    <c:autoTitleDeleted val="0"/>
    <c:plotArea>
      <c:layout>
        <c:manualLayout>
          <c:layoutTarget val="inner"/>
          <c:xMode val="edge"/>
          <c:yMode val="edge"/>
          <c:x val="0.23696029924863099"/>
          <c:y val="7.388169607171019E-2"/>
          <c:w val="0.66612534722222227"/>
          <c:h val="0.63813976377952752"/>
        </c:manualLayout>
      </c:layout>
      <c:barChart>
        <c:barDir val="bar"/>
        <c:grouping val="clustered"/>
        <c:varyColors val="0"/>
        <c:ser>
          <c:idx val="0"/>
          <c:order val="0"/>
          <c:tx>
            <c:strRef>
              <c:f>Sheet1!$G$23</c:f>
              <c:strCache>
                <c:ptCount val="1"/>
                <c:pt idx="0">
                  <c:v>% of Success</c:v>
                </c:pt>
              </c:strCache>
            </c:strRef>
          </c:tx>
          <c:spPr>
            <a:solidFill>
              <a:schemeClr val="tx1"/>
            </a:solidFill>
          </c:spPr>
          <c:invertIfNegative val="0"/>
          <c:cat>
            <c:strRef>
              <c:f>Sheet1!$F$24:$F$28</c:f>
              <c:strCache>
                <c:ptCount val="5"/>
                <c:pt idx="0">
                  <c:v>T1</c:v>
                </c:pt>
                <c:pt idx="1">
                  <c:v>T2</c:v>
                </c:pt>
                <c:pt idx="2">
                  <c:v>T3</c:v>
                </c:pt>
                <c:pt idx="3">
                  <c:v>T4</c:v>
                </c:pt>
                <c:pt idx="4">
                  <c:v>T5</c:v>
                </c:pt>
              </c:strCache>
            </c:strRef>
          </c:cat>
          <c:val>
            <c:numRef>
              <c:f>Sheet1!$G$24:$G$28</c:f>
              <c:numCache>
                <c:formatCode>0%</c:formatCode>
                <c:ptCount val="5"/>
                <c:pt idx="0">
                  <c:v>1</c:v>
                </c:pt>
                <c:pt idx="1">
                  <c:v>1</c:v>
                </c:pt>
                <c:pt idx="2">
                  <c:v>0.81799999999999995</c:v>
                </c:pt>
                <c:pt idx="3">
                  <c:v>0.90900000000000003</c:v>
                </c:pt>
                <c:pt idx="4">
                  <c:v>1</c:v>
                </c:pt>
              </c:numCache>
            </c:numRef>
          </c:val>
        </c:ser>
        <c:dLbls>
          <c:showLegendKey val="0"/>
          <c:showVal val="0"/>
          <c:showCatName val="0"/>
          <c:showSerName val="0"/>
          <c:showPercent val="0"/>
          <c:showBubbleSize val="0"/>
        </c:dLbls>
        <c:gapWidth val="150"/>
        <c:axId val="43116800"/>
        <c:axId val="88180608"/>
      </c:barChart>
      <c:catAx>
        <c:axId val="43116800"/>
        <c:scaling>
          <c:orientation val="minMax"/>
        </c:scaling>
        <c:delete val="0"/>
        <c:axPos val="l"/>
        <c:title>
          <c:tx>
            <c:rich>
              <a:bodyPr rot="-5400000" vert="horz"/>
              <a:lstStyle/>
              <a:p>
                <a:pPr>
                  <a:defRPr sz="2400">
                    <a:latin typeface="Calibri" panose="020F0502020204030204" pitchFamily="34" charset="0"/>
                  </a:defRPr>
                </a:pPr>
                <a:r>
                  <a:rPr lang="en-US" sz="2400" b="0" dirty="0">
                    <a:latin typeface="Calibri" panose="020F0502020204030204" pitchFamily="34" charset="0"/>
                  </a:rPr>
                  <a:t>Task</a:t>
                </a:r>
              </a:p>
            </c:rich>
          </c:tx>
          <c:layout>
            <c:manualLayout>
              <c:xMode val="edge"/>
              <c:yMode val="edge"/>
              <c:x val="4.1245210717425033E-3"/>
              <c:y val="0.35963077273256899"/>
            </c:manualLayout>
          </c:layout>
          <c:overlay val="0"/>
        </c:title>
        <c:majorTickMark val="out"/>
        <c:minorTickMark val="none"/>
        <c:tickLblPos val="nextTo"/>
        <c:txPr>
          <a:bodyPr/>
          <a:lstStyle/>
          <a:p>
            <a:pPr>
              <a:defRPr sz="1400"/>
            </a:pPr>
            <a:endParaRPr lang="el-GR"/>
          </a:p>
        </c:txPr>
        <c:crossAx val="88180608"/>
        <c:crosses val="autoZero"/>
        <c:auto val="1"/>
        <c:lblAlgn val="ctr"/>
        <c:lblOffset val="100"/>
        <c:noMultiLvlLbl val="0"/>
      </c:catAx>
      <c:valAx>
        <c:axId val="88180608"/>
        <c:scaling>
          <c:orientation val="minMax"/>
          <c:max val="1"/>
        </c:scaling>
        <c:delete val="0"/>
        <c:axPos val="b"/>
        <c:majorGridlines/>
        <c:numFmt formatCode="0%" sourceLinked="1"/>
        <c:majorTickMark val="out"/>
        <c:minorTickMark val="none"/>
        <c:tickLblPos val="nextTo"/>
        <c:txPr>
          <a:bodyPr/>
          <a:lstStyle/>
          <a:p>
            <a:pPr>
              <a:defRPr sz="1500">
                <a:latin typeface="Calibri" panose="020F0502020204030204" pitchFamily="34" charset="0"/>
              </a:defRPr>
            </a:pPr>
            <a:endParaRPr lang="el-GR"/>
          </a:p>
        </c:txPr>
        <c:crossAx val="43116800"/>
        <c:crosses val="autoZero"/>
        <c:crossBetween val="between"/>
        <c:majorUnit val="0.25"/>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998224736471045"/>
          <c:y val="6.8356663750364532E-2"/>
          <c:w val="0.66255281196646532"/>
          <c:h val="0.67486958880876213"/>
        </c:manualLayout>
      </c:layout>
      <c:barChart>
        <c:barDir val="col"/>
        <c:grouping val="clustered"/>
        <c:varyColors val="0"/>
        <c:ser>
          <c:idx val="0"/>
          <c:order val="0"/>
          <c:spPr>
            <a:solidFill>
              <a:schemeClr val="tx1"/>
            </a:solidFill>
          </c:spPr>
          <c:invertIfNegative val="0"/>
          <c:cat>
            <c:strRef>
              <c:f>Sheet1!$F$13:$F$17</c:f>
              <c:strCache>
                <c:ptCount val="5"/>
                <c:pt idx="0">
                  <c:v>T1</c:v>
                </c:pt>
                <c:pt idx="1">
                  <c:v>T2</c:v>
                </c:pt>
                <c:pt idx="2">
                  <c:v>T3</c:v>
                </c:pt>
                <c:pt idx="3">
                  <c:v>T4</c:v>
                </c:pt>
                <c:pt idx="4">
                  <c:v>T5</c:v>
                </c:pt>
              </c:strCache>
            </c:strRef>
          </c:cat>
          <c:val>
            <c:numRef>
              <c:f>Sheet1!$G$13:$G$17</c:f>
              <c:numCache>
                <c:formatCode>General</c:formatCode>
                <c:ptCount val="5"/>
                <c:pt idx="0">
                  <c:v>50</c:v>
                </c:pt>
                <c:pt idx="1">
                  <c:v>82</c:v>
                </c:pt>
                <c:pt idx="2">
                  <c:v>125</c:v>
                </c:pt>
                <c:pt idx="3">
                  <c:v>66</c:v>
                </c:pt>
                <c:pt idx="4">
                  <c:v>32</c:v>
                </c:pt>
              </c:numCache>
            </c:numRef>
          </c:val>
        </c:ser>
        <c:dLbls>
          <c:showLegendKey val="0"/>
          <c:showVal val="0"/>
          <c:showCatName val="0"/>
          <c:showSerName val="0"/>
          <c:showPercent val="0"/>
          <c:showBubbleSize val="0"/>
        </c:dLbls>
        <c:gapWidth val="150"/>
        <c:axId val="88417792"/>
        <c:axId val="88419712"/>
      </c:barChart>
      <c:catAx>
        <c:axId val="88417792"/>
        <c:scaling>
          <c:orientation val="minMax"/>
        </c:scaling>
        <c:delete val="0"/>
        <c:axPos val="b"/>
        <c:title>
          <c:tx>
            <c:rich>
              <a:bodyPr/>
              <a:lstStyle/>
              <a:p>
                <a:pPr>
                  <a:defRPr sz="2000">
                    <a:latin typeface="Calibri" panose="020F0502020204030204" pitchFamily="34" charset="0"/>
                  </a:defRPr>
                </a:pPr>
                <a:r>
                  <a:rPr lang="en-US" sz="2000" b="0">
                    <a:latin typeface="Calibri" panose="020F0502020204030204" pitchFamily="34" charset="0"/>
                  </a:rPr>
                  <a:t>Task</a:t>
                </a:r>
              </a:p>
            </c:rich>
          </c:tx>
          <c:layout>
            <c:manualLayout>
              <c:xMode val="edge"/>
              <c:yMode val="edge"/>
              <c:x val="0.53746111543161879"/>
              <c:y val="0.85859540738859685"/>
            </c:manualLayout>
          </c:layout>
          <c:overlay val="0"/>
        </c:title>
        <c:majorTickMark val="out"/>
        <c:minorTickMark val="none"/>
        <c:tickLblPos val="nextTo"/>
        <c:txPr>
          <a:bodyPr/>
          <a:lstStyle/>
          <a:p>
            <a:pPr>
              <a:defRPr sz="1400"/>
            </a:pPr>
            <a:endParaRPr lang="el-GR"/>
          </a:p>
        </c:txPr>
        <c:crossAx val="88419712"/>
        <c:crosses val="autoZero"/>
        <c:auto val="1"/>
        <c:lblAlgn val="ctr"/>
        <c:lblOffset val="100"/>
        <c:noMultiLvlLbl val="0"/>
      </c:catAx>
      <c:valAx>
        <c:axId val="88419712"/>
        <c:scaling>
          <c:orientation val="minMax"/>
        </c:scaling>
        <c:delete val="0"/>
        <c:axPos val="l"/>
        <c:majorGridlines/>
        <c:title>
          <c:tx>
            <c:rich>
              <a:bodyPr rot="-5400000" vert="horz"/>
              <a:lstStyle/>
              <a:p>
                <a:pPr>
                  <a:defRPr sz="2400"/>
                </a:pPr>
                <a:r>
                  <a:rPr lang="en-US" sz="2400" b="0" dirty="0">
                    <a:latin typeface="Calibri" panose="020F0502020204030204" pitchFamily="34" charset="0"/>
                  </a:rPr>
                  <a:t>Time (sec)</a:t>
                </a:r>
              </a:p>
            </c:rich>
          </c:tx>
          <c:layout>
            <c:manualLayout>
              <c:xMode val="edge"/>
              <c:yMode val="edge"/>
              <c:x val="7.0547716920342186E-3"/>
              <c:y val="0.18147256124980823"/>
            </c:manualLayout>
          </c:layout>
          <c:overlay val="0"/>
        </c:title>
        <c:numFmt formatCode="General" sourceLinked="1"/>
        <c:majorTickMark val="out"/>
        <c:minorTickMark val="none"/>
        <c:tickLblPos val="nextTo"/>
        <c:txPr>
          <a:bodyPr/>
          <a:lstStyle/>
          <a:p>
            <a:pPr>
              <a:defRPr sz="1600">
                <a:latin typeface="Calibri" panose="020F0502020204030204" pitchFamily="34" charset="0"/>
              </a:defRPr>
            </a:pPr>
            <a:endParaRPr lang="el-GR"/>
          </a:p>
        </c:txPr>
        <c:crossAx val="8841779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2"/>
          </a:xfrm>
          <a:prstGeom prst="rect">
            <a:avLst/>
          </a:prstGeom>
        </p:spPr>
        <p:txBody>
          <a:bodyPr vert="horz" lIns="91433" tIns="45716" rIns="91433" bIns="45716" rtlCol="0"/>
          <a:lstStyle>
            <a:lvl1pPr algn="l">
              <a:defRPr sz="1200"/>
            </a:lvl1pPr>
          </a:lstStyle>
          <a:p>
            <a:endParaRPr lang="el-GR"/>
          </a:p>
        </p:txBody>
      </p:sp>
      <p:sp>
        <p:nvSpPr>
          <p:cNvPr id="3" name="Date Placeholder 2"/>
          <p:cNvSpPr>
            <a:spLocks noGrp="1"/>
          </p:cNvSpPr>
          <p:nvPr>
            <p:ph type="dt" sz="quarter" idx="1"/>
          </p:nvPr>
        </p:nvSpPr>
        <p:spPr>
          <a:xfrm>
            <a:off x="3777607" y="0"/>
            <a:ext cx="2889938" cy="496412"/>
          </a:xfrm>
          <a:prstGeom prst="rect">
            <a:avLst/>
          </a:prstGeom>
        </p:spPr>
        <p:txBody>
          <a:bodyPr vert="horz" lIns="91433" tIns="45716" rIns="91433" bIns="45716" rtlCol="0"/>
          <a:lstStyle>
            <a:lvl1pPr algn="r">
              <a:defRPr sz="1200"/>
            </a:lvl1pPr>
          </a:lstStyle>
          <a:p>
            <a:fld id="{BDDDB5CC-8F9D-4E63-B298-36D95F855DC6}" type="datetimeFigureOut">
              <a:rPr lang="el-GR" smtClean="0"/>
              <a:t>2/6/2014</a:t>
            </a:fld>
            <a:endParaRPr lang="el-GR"/>
          </a:p>
        </p:txBody>
      </p:sp>
      <p:sp>
        <p:nvSpPr>
          <p:cNvPr id="4" name="Footer Placeholder 3"/>
          <p:cNvSpPr>
            <a:spLocks noGrp="1"/>
          </p:cNvSpPr>
          <p:nvPr>
            <p:ph type="ftr" sz="quarter" idx="2"/>
          </p:nvPr>
        </p:nvSpPr>
        <p:spPr>
          <a:xfrm>
            <a:off x="0" y="9430092"/>
            <a:ext cx="2889938" cy="496412"/>
          </a:xfrm>
          <a:prstGeom prst="rect">
            <a:avLst/>
          </a:prstGeom>
        </p:spPr>
        <p:txBody>
          <a:bodyPr vert="horz" lIns="91433" tIns="45716" rIns="91433" bIns="45716" rtlCol="0" anchor="b"/>
          <a:lstStyle>
            <a:lvl1pPr algn="l">
              <a:defRPr sz="1200"/>
            </a:lvl1pPr>
          </a:lstStyle>
          <a:p>
            <a:endParaRPr lang="el-GR"/>
          </a:p>
        </p:txBody>
      </p:sp>
      <p:sp>
        <p:nvSpPr>
          <p:cNvPr id="5" name="Slide Number Placeholder 4"/>
          <p:cNvSpPr>
            <a:spLocks noGrp="1"/>
          </p:cNvSpPr>
          <p:nvPr>
            <p:ph type="sldNum" sz="quarter" idx="3"/>
          </p:nvPr>
        </p:nvSpPr>
        <p:spPr>
          <a:xfrm>
            <a:off x="3777607" y="9430092"/>
            <a:ext cx="2889938" cy="496412"/>
          </a:xfrm>
          <a:prstGeom prst="rect">
            <a:avLst/>
          </a:prstGeom>
        </p:spPr>
        <p:txBody>
          <a:bodyPr vert="horz" lIns="91433" tIns="45716" rIns="91433" bIns="45716" rtlCol="0" anchor="b"/>
          <a:lstStyle>
            <a:lvl1pPr algn="r">
              <a:defRPr sz="1200"/>
            </a:lvl1pPr>
          </a:lstStyle>
          <a:p>
            <a:fld id="{EF396E8A-4F67-401B-809E-E6D54F243759}" type="slidenum">
              <a:rPr lang="el-GR" smtClean="0"/>
              <a:t>‹#›</a:t>
            </a:fld>
            <a:endParaRPr lang="el-GR"/>
          </a:p>
        </p:txBody>
      </p:sp>
    </p:spTree>
    <p:extLst>
      <p:ext uri="{BB962C8B-B14F-4D97-AF65-F5344CB8AC3E}">
        <p14:creationId xmlns:p14="http://schemas.microsoft.com/office/powerpoint/2010/main" val="2841685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2"/>
          </a:xfrm>
          <a:prstGeom prst="rect">
            <a:avLst/>
          </a:prstGeom>
        </p:spPr>
        <p:txBody>
          <a:bodyPr vert="horz" lIns="91433" tIns="45716" rIns="91433" bIns="45716" rtlCol="0"/>
          <a:lstStyle>
            <a:lvl1pPr algn="l">
              <a:defRPr sz="1200"/>
            </a:lvl1pPr>
          </a:lstStyle>
          <a:p>
            <a:endParaRPr lang="el-GR"/>
          </a:p>
        </p:txBody>
      </p:sp>
      <p:sp>
        <p:nvSpPr>
          <p:cNvPr id="3" name="Date Placeholder 2"/>
          <p:cNvSpPr>
            <a:spLocks noGrp="1"/>
          </p:cNvSpPr>
          <p:nvPr>
            <p:ph type="dt" idx="1"/>
          </p:nvPr>
        </p:nvSpPr>
        <p:spPr>
          <a:xfrm>
            <a:off x="3777607" y="0"/>
            <a:ext cx="2889938" cy="496412"/>
          </a:xfrm>
          <a:prstGeom prst="rect">
            <a:avLst/>
          </a:prstGeom>
        </p:spPr>
        <p:txBody>
          <a:bodyPr vert="horz" lIns="91433" tIns="45716" rIns="91433" bIns="45716" rtlCol="0"/>
          <a:lstStyle>
            <a:lvl1pPr algn="r">
              <a:defRPr sz="1200"/>
            </a:lvl1pPr>
          </a:lstStyle>
          <a:p>
            <a:fld id="{46E2C37C-7F21-448C-BB60-39228160625A}" type="datetimeFigureOut">
              <a:rPr lang="el-GR" smtClean="0"/>
              <a:t>2/6/2014</a:t>
            </a:fld>
            <a:endParaRPr lang="el-GR"/>
          </a:p>
        </p:txBody>
      </p:sp>
      <p:sp>
        <p:nvSpPr>
          <p:cNvPr id="4" name="Slide Image Placehold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1433" tIns="45716" rIns="91433" bIns="45716" rtlCol="0" anchor="ctr"/>
          <a:lstStyle/>
          <a:p>
            <a:endParaRPr lang="el-GR"/>
          </a:p>
        </p:txBody>
      </p:sp>
      <p:sp>
        <p:nvSpPr>
          <p:cNvPr id="5" name="Notes Placeholder 4"/>
          <p:cNvSpPr>
            <a:spLocks noGrp="1"/>
          </p:cNvSpPr>
          <p:nvPr>
            <p:ph type="body" sz="quarter" idx="3"/>
          </p:nvPr>
        </p:nvSpPr>
        <p:spPr>
          <a:xfrm>
            <a:off x="666909" y="4715908"/>
            <a:ext cx="5335270" cy="4467702"/>
          </a:xfrm>
          <a:prstGeom prst="rect">
            <a:avLst/>
          </a:prstGeom>
        </p:spPr>
        <p:txBody>
          <a:bodyPr vert="horz" lIns="91433" tIns="45716" rIns="91433"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30092"/>
            <a:ext cx="2889938" cy="496412"/>
          </a:xfrm>
          <a:prstGeom prst="rect">
            <a:avLst/>
          </a:prstGeom>
        </p:spPr>
        <p:txBody>
          <a:bodyPr vert="horz" lIns="91433" tIns="45716" rIns="91433" bIns="45716" rtlCol="0" anchor="b"/>
          <a:lstStyle>
            <a:lvl1pPr algn="l">
              <a:defRPr sz="1200"/>
            </a:lvl1pPr>
          </a:lstStyle>
          <a:p>
            <a:endParaRPr lang="el-GR"/>
          </a:p>
        </p:txBody>
      </p:sp>
      <p:sp>
        <p:nvSpPr>
          <p:cNvPr id="7" name="Slide Number Placeholder 6"/>
          <p:cNvSpPr>
            <a:spLocks noGrp="1"/>
          </p:cNvSpPr>
          <p:nvPr>
            <p:ph type="sldNum" sz="quarter" idx="5"/>
          </p:nvPr>
        </p:nvSpPr>
        <p:spPr>
          <a:xfrm>
            <a:off x="3777607" y="9430092"/>
            <a:ext cx="2889938" cy="496412"/>
          </a:xfrm>
          <a:prstGeom prst="rect">
            <a:avLst/>
          </a:prstGeom>
        </p:spPr>
        <p:txBody>
          <a:bodyPr vert="horz" lIns="91433" tIns="45716" rIns="91433" bIns="45716" rtlCol="0" anchor="b"/>
          <a:lstStyle>
            <a:lvl1pPr algn="r">
              <a:defRPr sz="1200"/>
            </a:lvl1pPr>
          </a:lstStyle>
          <a:p>
            <a:fld id="{1E81F32E-8797-40AB-803C-CAE0D3142054}" type="slidenum">
              <a:rPr lang="el-GR" smtClean="0"/>
              <a:t>‹#›</a:t>
            </a:fld>
            <a:endParaRPr lang="el-GR"/>
          </a:p>
        </p:txBody>
      </p:sp>
    </p:spTree>
    <p:extLst>
      <p:ext uri="{BB962C8B-B14F-4D97-AF65-F5344CB8AC3E}">
        <p14:creationId xmlns:p14="http://schemas.microsoft.com/office/powerpoint/2010/main" val="212939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4075" y="746125"/>
            <a:ext cx="4960938" cy="3721100"/>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t>Hello, my name is Pavlos Fafalios. I am a 2</a:t>
            </a:r>
            <a:r>
              <a:rPr lang="en-US" baseline="30000" dirty="0" smtClean="0"/>
              <a:t>nd</a:t>
            </a:r>
            <a:r>
              <a:rPr lang="en-US" baseline="0" dirty="0" smtClean="0"/>
              <a:t> year PhD student at University of Crete and member of the Information Systems Laboratory at FORTH-ICS. </a:t>
            </a:r>
          </a:p>
          <a:p>
            <a:r>
              <a:rPr lang="en-US" baseline="0" dirty="0" smtClean="0"/>
              <a:t>This is a work in collaboration with </a:t>
            </a:r>
            <a:r>
              <a:rPr lang="en-US" baseline="0" dirty="0" err="1" smtClean="0"/>
              <a:t>Manolis</a:t>
            </a:r>
            <a:r>
              <a:rPr lang="en-US" baseline="0" dirty="0" smtClean="0"/>
              <a:t> </a:t>
            </a:r>
            <a:r>
              <a:rPr lang="en-US" baseline="0" dirty="0" err="1" smtClean="0"/>
              <a:t>Baritakis</a:t>
            </a:r>
            <a:r>
              <a:rPr lang="en-US" baseline="0" dirty="0" smtClean="0"/>
              <a:t>, a graduate student of University of Crete, and our supervisor </a:t>
            </a:r>
            <a:r>
              <a:rPr lang="en-US" baseline="0" dirty="0" err="1" smtClean="0"/>
              <a:t>Yannis</a:t>
            </a:r>
            <a:r>
              <a:rPr lang="en-US" baseline="0" dirty="0" smtClean="0"/>
              <a:t> </a:t>
            </a:r>
            <a:r>
              <a:rPr lang="en-US" baseline="0" dirty="0" err="1" smtClean="0"/>
              <a:t>Tzitzikas</a:t>
            </a:r>
            <a:r>
              <a:rPr lang="en-US" baseline="0" dirty="0" smtClean="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r>
              <a:rPr lang="en-US" dirty="0" smtClean="0"/>
              <a:t>No,</a:t>
            </a:r>
            <a:r>
              <a:rPr lang="en-US" baseline="0" dirty="0" smtClean="0"/>
              <a:t> we will see a model for configuring a Named Entity Extraction system.</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10</a:t>
            </a:fld>
            <a:endParaRPr lang="el-GR"/>
          </a:p>
        </p:txBody>
      </p:sp>
    </p:spTree>
    <p:extLst>
      <p:ext uri="{BB962C8B-B14F-4D97-AF65-F5344CB8AC3E}">
        <p14:creationId xmlns:p14="http://schemas.microsoft.com/office/powerpoint/2010/main" val="4084609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UML class diagram of the proposed configuration model.</a:t>
            </a:r>
            <a:endParaRPr lang="en-US" dirty="0" smtClean="0"/>
          </a:p>
          <a:p>
            <a:r>
              <a:rPr lang="en-US" dirty="0" smtClean="0"/>
              <a:t>Each category</a:t>
            </a:r>
            <a:r>
              <a:rPr lang="en-US" baseline="0" dirty="0" smtClean="0"/>
              <a:t> of entities has a name and can be associated with one or more Knowledge Base Mirrors.</a:t>
            </a:r>
            <a:endParaRPr lang="en-US" dirty="0" smtClean="0"/>
          </a:p>
          <a:p>
            <a:r>
              <a:rPr lang="en-US" dirty="0" smtClean="0"/>
              <a:t>A KBM</a:t>
            </a:r>
            <a:r>
              <a:rPr lang="en-US" baseline="0" dirty="0" smtClean="0"/>
              <a:t> specifies how to query an external Knowledge Base and </a:t>
            </a:r>
            <a:r>
              <a:rPr lang="en-US" dirty="0" smtClean="0"/>
              <a:t>holds the URL of a SPARQL endpoint.</a:t>
            </a:r>
          </a:p>
          <a:p>
            <a:r>
              <a:rPr lang="en-US" dirty="0" smtClean="0"/>
              <a:t>A KBM is associated with four kinds of elements: (a) Resource Classes, (b) SPARQL Queries, (c) SPARQL Template Queries for Entity Linking, and (d) SPARQL Template Queries for Entity Enrichment.</a:t>
            </a:r>
          </a:p>
          <a:p>
            <a:r>
              <a:rPr lang="en-US" dirty="0" smtClean="0"/>
              <a:t>A resource class</a:t>
            </a:r>
            <a:r>
              <a:rPr lang="en-US" baseline="0" dirty="0" smtClean="0"/>
              <a:t> can be used </a:t>
            </a:r>
            <a:r>
              <a:rPr lang="en-US" dirty="0" smtClean="0"/>
              <a:t>for specifying the entity names of interest by providing their RDF Class in the corresponding</a:t>
            </a:r>
            <a:r>
              <a:rPr lang="en-US" baseline="0" dirty="0" smtClean="0"/>
              <a:t> KB</a:t>
            </a:r>
            <a:r>
              <a:rPr lang="en-US" dirty="0" smtClean="0"/>
              <a:t>.</a:t>
            </a:r>
          </a:p>
          <a:p>
            <a:r>
              <a:rPr lang="en-US" dirty="0" smtClean="0"/>
              <a:t>A SPARQL query has exactly</a:t>
            </a:r>
            <a:r>
              <a:rPr lang="en-US" baseline="0" dirty="0" smtClean="0"/>
              <a:t> the </a:t>
            </a:r>
            <a:r>
              <a:rPr lang="en-US" dirty="0" smtClean="0"/>
              <a:t>same objective, but instead of specifying an RDF class, a SPARQL query is provided.</a:t>
            </a:r>
          </a:p>
          <a:p>
            <a:r>
              <a:rPr lang="en-US" dirty="0" smtClean="0"/>
              <a:t>A SPARQL LINKING template query allows specifying how entity names correspond to entity URIs, by providing a SPARQL query</a:t>
            </a:r>
            <a:r>
              <a:rPr lang="en-US" baseline="0" dirty="0" smtClean="0"/>
              <a:t> that can be answered by the Endpoint. </a:t>
            </a:r>
          </a:p>
          <a:p>
            <a:r>
              <a:rPr lang="en-US" dirty="0" smtClean="0"/>
              <a:t>And</a:t>
            </a:r>
            <a:r>
              <a:rPr lang="en-US" baseline="0" dirty="0" smtClean="0"/>
              <a:t> finally, a SPARQL ENRICHING template query </a:t>
            </a:r>
            <a:r>
              <a:rPr lang="en-US" dirty="0" smtClean="0"/>
              <a:t>allows specifying what extra information in the form of RDF triples</a:t>
            </a:r>
            <a:r>
              <a:rPr lang="en-US" baseline="0" dirty="0" smtClean="0"/>
              <a:t> </a:t>
            </a:r>
            <a:r>
              <a:rPr lang="en-US" dirty="0" smtClean="0"/>
              <a:t>should be fetched for each entity URI, by providing a SPARQL query</a:t>
            </a:r>
            <a:r>
              <a:rPr lang="en-US" baseline="0" dirty="0" smtClean="0"/>
              <a:t> that can be answered by the Endpoint. </a:t>
            </a:r>
          </a:p>
          <a:p>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11</a:t>
            </a:fld>
            <a:endParaRPr lang="el-GR"/>
          </a:p>
        </p:txBody>
      </p:sp>
    </p:spTree>
    <p:extLst>
      <p:ext uri="{BB962C8B-B14F-4D97-AF65-F5344CB8AC3E}">
        <p14:creationId xmlns:p14="http://schemas.microsoft.com/office/powerpoint/2010/main" val="38192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make it clear, let’s now see an instantiation of the model. </a:t>
            </a:r>
          </a:p>
          <a:p>
            <a:r>
              <a:rPr lang="en-US" baseline="0" dirty="0" smtClean="0"/>
              <a:t>Consider that the NEE system supports two categories of entities, Fish Species and Country.</a:t>
            </a:r>
          </a:p>
          <a:p>
            <a:r>
              <a:rPr lang="en-US" baseline="0" dirty="0" smtClean="0"/>
              <a:t>We can associate the category Fish Species with two Knowledge Base Mirrors, one that corresponds to </a:t>
            </a:r>
            <a:r>
              <a:rPr lang="en-US" baseline="0" dirty="0" err="1" smtClean="0"/>
              <a:t>Dbpedia</a:t>
            </a:r>
            <a:r>
              <a:rPr lang="en-US" baseline="0" dirty="0" smtClean="0"/>
              <a:t>  Knowledge Base and one that corresponds to FAO Fisheries Linked Open Data. For each one, we know its SPARQL endpoint.</a:t>
            </a:r>
          </a:p>
          <a:p>
            <a:r>
              <a:rPr lang="en-US" baseline="0" dirty="0" smtClean="0"/>
              <a:t>Now, for DBpedia, we can set a SPARQL query for specifying the entity names of interest. This query can also be used for updating the entity names of this category, for example in case a new species is identified.</a:t>
            </a:r>
          </a:p>
          <a:p>
            <a:r>
              <a:rPr lang="en-US" baseline="0" dirty="0" smtClean="0"/>
              <a:t>For entity linking, </a:t>
            </a:r>
            <a:r>
              <a:rPr lang="en-US" baseline="0" dirty="0" err="1" smtClean="0"/>
              <a:t>DBpedia’s</a:t>
            </a:r>
            <a:r>
              <a:rPr lang="en-US" baseline="0" dirty="0" smtClean="0"/>
              <a:t> mirror can be associated with a template query that tries to find resources that match a fish name. </a:t>
            </a:r>
          </a:p>
          <a:p>
            <a:r>
              <a:rPr lang="en-US" baseline="0" dirty="0" smtClean="0"/>
              <a:t>Finally, we can also set a template query for enriching a fish name, which specifies the information that should be fetched from DBpedia for describing information about a fish species. </a:t>
            </a:r>
          </a:p>
          <a:p>
            <a:r>
              <a:rPr lang="en-US" baseline="0" dirty="0" smtClean="0"/>
              <a:t>Likewise, we can set resource classes, SPARQL queries and SPARQL template queries for all KBMs related to the </a:t>
            </a:r>
            <a:r>
              <a:rPr lang="en-US" baseline="0" dirty="0" smtClean="0"/>
              <a:t>supported categories</a:t>
            </a:r>
            <a:r>
              <a:rPr lang="en-US" baseline="0" dirty="0" smtClean="0"/>
              <a:t>.</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12</a:t>
            </a:fld>
            <a:endParaRPr lang="el-GR"/>
          </a:p>
        </p:txBody>
      </p:sp>
    </p:spTree>
    <p:extLst>
      <p:ext uri="{BB962C8B-B14F-4D97-AF65-F5344CB8AC3E}">
        <p14:creationId xmlns:p14="http://schemas.microsoft.com/office/powerpoint/2010/main" val="3302797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analyze the aforementioned</a:t>
            </a:r>
            <a:r>
              <a:rPr lang="en-US" baseline="0" dirty="0" smtClean="0"/>
              <a:t> </a:t>
            </a:r>
            <a:r>
              <a:rPr lang="en-US" dirty="0" smtClean="0"/>
              <a:t>SPARQL</a:t>
            </a:r>
            <a:r>
              <a:rPr lang="en-US" baseline="0" dirty="0" smtClean="0"/>
              <a:t> queries.</a:t>
            </a:r>
          </a:p>
          <a:p>
            <a:r>
              <a:rPr lang="en-US" baseline="0" dirty="0" smtClean="0"/>
              <a:t>This query requests all resources of type Fish and for each resource we want to retrieve its labels in English.</a:t>
            </a:r>
          </a:p>
          <a:p>
            <a:r>
              <a:rPr lang="en-US" baseline="0" dirty="0" smtClean="0"/>
              <a:t>The result of running this query to </a:t>
            </a:r>
            <a:r>
              <a:rPr lang="en-US" baseline="0" dirty="0" err="1" smtClean="0"/>
              <a:t>DBpedia’s</a:t>
            </a:r>
            <a:r>
              <a:rPr lang="en-US" baseline="0" dirty="0" smtClean="0"/>
              <a:t> SPARQL endpoint is a list of fish names in the English language.</a:t>
            </a:r>
          </a:p>
          <a:p>
            <a:r>
              <a:rPr lang="en-US" baseline="0" dirty="0" smtClean="0"/>
              <a:t>In this way, by exploiting the expressive power of SPARQL we can create a complex SPARQL query that describes a particular set of entities which have some common characteristics.</a:t>
            </a:r>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1E81F32E-8797-40AB-803C-CAE0D3142054}" type="slidenum">
              <a:rPr lang="el-GR" smtClean="0"/>
              <a:t>13</a:t>
            </a:fld>
            <a:endParaRPr lang="el-GR"/>
          </a:p>
        </p:txBody>
      </p:sp>
    </p:spTree>
    <p:extLst>
      <p:ext uri="{BB962C8B-B14F-4D97-AF65-F5344CB8AC3E}">
        <p14:creationId xmlns:p14="http://schemas.microsoft.com/office/powerpoint/2010/main" val="3378331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a:t>
            </a:r>
            <a:r>
              <a:rPr lang="en-US" baseline="0" dirty="0" smtClean="0"/>
              <a:t>template query for linking a fish name with semantic resources, that is with URIs.</a:t>
            </a:r>
          </a:p>
          <a:p>
            <a:r>
              <a:rPr lang="en-US" baseline="0" dirty="0" smtClean="0"/>
              <a:t>Notice that the template query contains the character sequence ENTITY inside brackets which at query time is replaced by the entity’s name which in our example is a fish name.</a:t>
            </a:r>
          </a:p>
        </p:txBody>
      </p:sp>
      <p:sp>
        <p:nvSpPr>
          <p:cNvPr id="4" name="Slide Number Placeholder 3"/>
          <p:cNvSpPr>
            <a:spLocks noGrp="1"/>
          </p:cNvSpPr>
          <p:nvPr>
            <p:ph type="sldNum" sz="quarter" idx="10"/>
          </p:nvPr>
        </p:nvSpPr>
        <p:spPr/>
        <p:txBody>
          <a:bodyPr/>
          <a:lstStyle/>
          <a:p>
            <a:fld id="{1E81F32E-8797-40AB-803C-CAE0D3142054}" type="slidenum">
              <a:rPr lang="el-GR" smtClean="0"/>
              <a:t>14</a:t>
            </a:fld>
            <a:endParaRPr lang="el-GR"/>
          </a:p>
        </p:txBody>
      </p:sp>
    </p:spTree>
    <p:extLst>
      <p:ext uri="{BB962C8B-B14F-4D97-AF65-F5344CB8AC3E}">
        <p14:creationId xmlns:p14="http://schemas.microsoft.com/office/powerpoint/2010/main" val="1631087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instance,</a:t>
            </a:r>
            <a:r>
              <a:rPr lang="en-US" baseline="0" dirty="0" smtClean="0"/>
              <a:t> for the entity name “chum salmon”, the query requests for resources of RDF class dbpedia.org/ontology/Fish, whose label contains the string “chum salmon”, ignoring case.</a:t>
            </a:r>
          </a:p>
          <a:p>
            <a:r>
              <a:rPr lang="en-US" baseline="0" dirty="0" smtClean="0"/>
              <a:t>By running this query at </a:t>
            </a:r>
            <a:r>
              <a:rPr lang="en-US" baseline="0" dirty="0" err="1" smtClean="0"/>
              <a:t>DBpedia’s</a:t>
            </a:r>
            <a:r>
              <a:rPr lang="en-US" baseline="0" dirty="0" smtClean="0"/>
              <a:t> SPARQL endpoint, the result is this URI.</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15</a:t>
            </a:fld>
            <a:endParaRPr lang="el-GR"/>
          </a:p>
        </p:txBody>
      </p:sp>
    </p:spTree>
    <p:extLst>
      <p:ext uri="{BB962C8B-B14F-4D97-AF65-F5344CB8AC3E}">
        <p14:creationId xmlns:p14="http://schemas.microsoft.com/office/powerpoint/2010/main" val="258472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Likewise,</a:t>
            </a:r>
            <a:r>
              <a:rPr lang="en-US" baseline="0" dirty="0" smtClean="0"/>
              <a:t> this template query </a:t>
            </a:r>
            <a:r>
              <a:rPr lang="en-US" dirty="0" smtClean="0"/>
              <a:t>allows</a:t>
            </a:r>
            <a:r>
              <a:rPr lang="en-US" baseline="0" dirty="0" smtClean="0"/>
              <a:t> </a:t>
            </a:r>
            <a:r>
              <a:rPr lang="en-US" dirty="0" smtClean="0"/>
              <a:t>specifying what extra information should be fetched for an</a:t>
            </a:r>
            <a:r>
              <a:rPr lang="en-US" baseline="0" dirty="0" smtClean="0"/>
              <a:t> entity URI.</a:t>
            </a:r>
          </a:p>
          <a:p>
            <a:r>
              <a:rPr lang="en-US" baseline="0" dirty="0" smtClean="0"/>
              <a:t>Here the template parameter is the character sequence URI inside brackets, which at query time is replaced by a URI. </a:t>
            </a:r>
          </a:p>
          <a:p>
            <a:r>
              <a:rPr lang="en-US" baseline="0" dirty="0" smtClean="0"/>
              <a:t>In this example, the query retrieves all the outgoing properties of a resource.</a:t>
            </a:r>
          </a:p>
        </p:txBody>
      </p:sp>
      <p:sp>
        <p:nvSpPr>
          <p:cNvPr id="4" name="Slide Number Placeholder 3"/>
          <p:cNvSpPr>
            <a:spLocks noGrp="1"/>
          </p:cNvSpPr>
          <p:nvPr>
            <p:ph type="sldNum" sz="quarter" idx="10"/>
          </p:nvPr>
        </p:nvSpPr>
        <p:spPr/>
        <p:txBody>
          <a:bodyPr/>
          <a:lstStyle/>
          <a:p>
            <a:fld id="{1E81F32E-8797-40AB-803C-CAE0D3142054}" type="slidenum">
              <a:rPr lang="el-GR" smtClean="0"/>
              <a:t>16</a:t>
            </a:fld>
            <a:endParaRPr lang="el-GR"/>
          </a:p>
        </p:txBody>
      </p:sp>
    </p:spTree>
    <p:extLst>
      <p:ext uri="{BB962C8B-B14F-4D97-AF65-F5344CB8AC3E}">
        <p14:creationId xmlns:p14="http://schemas.microsoft.com/office/powerpoint/2010/main" val="2923168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example, for the URI that corresponds to the fish Chum salmon, this is the query that is submitted and these are some of the properties that are returned by DBpedia.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one can specify to retrieve any desired type of properties, or even exploit the federated features of SPARQL 1.1 for combining and retrieving information from more that one sources.</a:t>
            </a:r>
          </a:p>
          <a:p>
            <a:endParaRPr lang="en-US" dirty="0" smtClean="0"/>
          </a:p>
        </p:txBody>
      </p:sp>
      <p:sp>
        <p:nvSpPr>
          <p:cNvPr id="4" name="Slide Number Placeholder 3"/>
          <p:cNvSpPr>
            <a:spLocks noGrp="1"/>
          </p:cNvSpPr>
          <p:nvPr>
            <p:ph type="sldNum" sz="quarter" idx="10"/>
          </p:nvPr>
        </p:nvSpPr>
        <p:spPr/>
        <p:txBody>
          <a:bodyPr/>
          <a:lstStyle/>
          <a:p>
            <a:fld id="{1E81F32E-8797-40AB-803C-CAE0D3142054}" type="slidenum">
              <a:rPr lang="el-GR" smtClean="0"/>
              <a:t>17</a:t>
            </a:fld>
            <a:endParaRPr lang="el-GR"/>
          </a:p>
        </p:txBody>
      </p:sp>
    </p:spTree>
    <p:extLst>
      <p:ext uri="{BB962C8B-B14F-4D97-AF65-F5344CB8AC3E}">
        <p14:creationId xmlns:p14="http://schemas.microsoft.com/office/powerpoint/2010/main" val="1956205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collecting the RDF triples that correspond to a set of entities, we can form an RDF graph from which we can infer whether and how these entity URIs are connected.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instance, in this example we see that the three entities that are in blue are of the same genus and family.</a:t>
            </a:r>
          </a:p>
          <a:p>
            <a:r>
              <a:rPr lang="en-US" baseline="0" dirty="0" smtClean="0"/>
              <a:t>Of course one could extend the query in order to obtain triples that can be reached up to a certain radius in the RDF graph.</a:t>
            </a:r>
          </a:p>
          <a:p>
            <a:r>
              <a:rPr lang="en-US" baseline="0" dirty="0" smtClean="0"/>
              <a:t>In general, for a document ‘doc’, or a set of documents in general, we can create a graph within a radius “r” which shows how the identified entities are connected.</a:t>
            </a:r>
          </a:p>
        </p:txBody>
      </p:sp>
      <p:sp>
        <p:nvSpPr>
          <p:cNvPr id="4" name="Slide Number Placeholder 3"/>
          <p:cNvSpPr>
            <a:spLocks noGrp="1"/>
          </p:cNvSpPr>
          <p:nvPr>
            <p:ph type="sldNum" sz="quarter" idx="10"/>
          </p:nvPr>
        </p:nvSpPr>
        <p:spPr/>
        <p:txBody>
          <a:bodyPr/>
          <a:lstStyle/>
          <a:p>
            <a:fld id="{1E81F32E-8797-40AB-803C-CAE0D3142054}" type="slidenum">
              <a:rPr lang="el-GR" smtClean="0"/>
              <a:t>18</a:t>
            </a:fld>
            <a:endParaRPr lang="el-GR"/>
          </a:p>
        </p:txBody>
      </p:sp>
    </p:spTree>
    <p:extLst>
      <p:ext uri="{BB962C8B-B14F-4D97-AF65-F5344CB8AC3E}">
        <p14:creationId xmlns:p14="http://schemas.microsoft.com/office/powerpoint/2010/main" val="3857168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r>
              <a:rPr lang="en-US" dirty="0" smtClean="0"/>
              <a:t>Let’s now see a system that we have implemented</a:t>
            </a:r>
            <a:r>
              <a:rPr lang="en-US" baseline="0" dirty="0" smtClean="0"/>
              <a:t> and which supports the proposed configuration model.</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19</a:t>
            </a:fld>
            <a:endParaRPr lang="el-GR"/>
          </a:p>
        </p:txBody>
      </p:sp>
    </p:spTree>
    <p:extLst>
      <p:ext uri="{BB962C8B-B14F-4D97-AF65-F5344CB8AC3E}">
        <p14:creationId xmlns:p14="http://schemas.microsoft.com/office/powerpoint/2010/main" val="408460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r>
              <a:rPr lang="en-US" dirty="0" smtClean="0"/>
              <a:t>At first, I will briefly describe what named</a:t>
            </a:r>
            <a:r>
              <a:rPr lang="en-US" baseline="0" dirty="0" smtClean="0"/>
              <a:t> entity extraction </a:t>
            </a:r>
            <a:r>
              <a:rPr lang="en-US" dirty="0" smtClean="0"/>
              <a:t>is</a:t>
            </a:r>
            <a:r>
              <a:rPr lang="en-US" baseline="0" dirty="0" smtClean="0"/>
              <a:t>,  I will motivate </a:t>
            </a:r>
            <a:r>
              <a:rPr lang="en-US" dirty="0" smtClean="0"/>
              <a:t>the problem and state our contribution.</a:t>
            </a:r>
          </a:p>
          <a:p>
            <a:r>
              <a:rPr lang="en-US" baseline="0" dirty="0" smtClean="0"/>
              <a:t>Then, I will detail the approach that we propose, specifically I will describe a model for configuring a NEE system.</a:t>
            </a:r>
          </a:p>
          <a:p>
            <a:r>
              <a:rPr lang="en-US" baseline="0" dirty="0" smtClean="0"/>
              <a:t>I will also present X-Link, a Named Entity Extraction system that fully supports the proposed configuration model. </a:t>
            </a:r>
          </a:p>
          <a:p>
            <a:r>
              <a:rPr lang="en-US" baseline="0" dirty="0" smtClean="0"/>
              <a:t>Finally, I will give you evaluation results, and I will conclude by discussing also the next steps of this research.</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2</a:t>
            </a:fld>
            <a:endParaRPr lang="el-GR"/>
          </a:p>
        </p:txBody>
      </p:sp>
    </p:spTree>
    <p:extLst>
      <p:ext uri="{BB962C8B-B14F-4D97-AF65-F5344CB8AC3E}">
        <p14:creationId xmlns:p14="http://schemas.microsoft.com/office/powerpoint/2010/main" val="408460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architecture of X-Link. X-Link</a:t>
            </a:r>
            <a:r>
              <a:rPr lang="en-US" baseline="0" dirty="0" smtClean="0"/>
              <a:t> is currently based on the GATE Annie Information Extraction system and supports both gazetteers and NLP functions. </a:t>
            </a:r>
          </a:p>
          <a:p>
            <a:r>
              <a:rPr lang="en-US" baseline="0" dirty="0" smtClean="0"/>
              <a:t>X-Link extends Gate Annie in order to be able to add a new supported category of entities and update one using gazetteers. This gives us the opportunity to adapt its functionality according to our needs, making X-Link configurable and extendible.</a:t>
            </a:r>
          </a:p>
          <a:p>
            <a:endParaRPr lang="en-US" baseline="0" dirty="0" smtClean="0"/>
          </a:p>
          <a:p>
            <a:r>
              <a:rPr lang="en-US" baseline="0" dirty="0" smtClean="0"/>
              <a:t>Another important component is the Configuration Manager which is responsible for reading and changing the configuration.</a:t>
            </a:r>
          </a:p>
          <a:p>
            <a:r>
              <a:rPr lang="en-US" baseline="0" dirty="0" smtClean="0"/>
              <a:t>The components Entity Linker, Entity Enricher and Entity Connector are responsible for retrieving the corresponding semantic information by querying external SPARQL Endpoints using the SPARQL Query Runner component.</a:t>
            </a:r>
            <a:endParaRPr lang="en-US" dirty="0" smtClean="0"/>
          </a:p>
        </p:txBody>
      </p:sp>
      <p:sp>
        <p:nvSpPr>
          <p:cNvPr id="4" name="Slide Number Placeholder 3"/>
          <p:cNvSpPr>
            <a:spLocks noGrp="1"/>
          </p:cNvSpPr>
          <p:nvPr>
            <p:ph type="sldNum" sz="quarter" idx="10"/>
          </p:nvPr>
        </p:nvSpPr>
        <p:spPr/>
        <p:txBody>
          <a:bodyPr/>
          <a:lstStyle/>
          <a:p>
            <a:fld id="{1E81F32E-8797-40AB-803C-CAE0D3142054}" type="slidenum">
              <a:rPr lang="el-GR" smtClean="0"/>
              <a:t>20</a:t>
            </a:fld>
            <a:endParaRPr lang="el-GR"/>
          </a:p>
        </p:txBody>
      </p:sp>
    </p:spTree>
    <p:extLst>
      <p:ext uri="{BB962C8B-B14F-4D97-AF65-F5344CB8AC3E}">
        <p14:creationId xmlns:p14="http://schemas.microsoft.com/office/powerpoint/2010/main" val="1962147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X-Link supports the</a:t>
            </a:r>
            <a:r>
              <a:rPr lang="en-US" baseline="0" dirty="0" smtClean="0"/>
              <a:t> analysis of plain text files, html pages, pdf files, Microsoft Word and PowerPoint files, as well as XML-based files.</a:t>
            </a:r>
          </a:p>
          <a:p>
            <a:r>
              <a:rPr lang="en-US" baseline="0" dirty="0" smtClean="0"/>
              <a:t>Currently, X-Link exports the results in XML and CSV, however we are working on offering the output in RDF exploiting the Open Annotation standard. </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21</a:t>
            </a:fld>
            <a:endParaRPr lang="el-GR"/>
          </a:p>
        </p:txBody>
      </p:sp>
    </p:spTree>
    <p:extLst>
      <p:ext uri="{BB962C8B-B14F-4D97-AF65-F5344CB8AC3E}">
        <p14:creationId xmlns:p14="http://schemas.microsoft.com/office/powerpoint/2010/main" val="165937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regards the entity mining process, as I said before, X-Link uses Gate Annie. </a:t>
            </a:r>
          </a:p>
          <a:p>
            <a:r>
              <a:rPr lang="en-US" baseline="0" dirty="0" smtClean="0"/>
              <a:t>We should stress here that currently no entity disambiguation is applied, meaning that if an entity name exists in two supported categories, then this entity is returned twice, one for each category. This allows the underlying application to disambiguate the entities after the entity mining process, by exploiting for example context information.</a:t>
            </a:r>
          </a:p>
          <a:p>
            <a:r>
              <a:rPr lang="en-US" baseline="0" dirty="0" smtClean="0"/>
              <a:t>X-Link can also identify entities that do not match exactly an entity in a category using Edit Distance. The allowed edit distance value is configurable and depends on the length of the matching entity. </a:t>
            </a:r>
          </a:p>
          <a:p>
            <a:endParaRPr lang="en-US" baseline="0" dirty="0" smtClean="0"/>
          </a:p>
          <a:p>
            <a:r>
              <a:rPr lang="en-US" baseline="0" dirty="0" smtClean="0"/>
              <a:t>As regards Entity Linking, for a detected entity X-Link return the matching URIs according to the specified template queries.</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22</a:t>
            </a:fld>
            <a:endParaRPr lang="el-GR"/>
          </a:p>
        </p:txBody>
      </p:sp>
    </p:spTree>
    <p:extLst>
      <p:ext uri="{BB962C8B-B14F-4D97-AF65-F5344CB8AC3E}">
        <p14:creationId xmlns:p14="http://schemas.microsoft.com/office/powerpoint/2010/main" val="133654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regards</a:t>
            </a:r>
            <a:r>
              <a:rPr lang="en-US" baseline="0" dirty="0" smtClean="0"/>
              <a:t> </a:t>
            </a:r>
            <a:r>
              <a:rPr lang="en-US" dirty="0" smtClean="0"/>
              <a:t>entity enrichment, X-Link can either retrieve the triples described by the</a:t>
            </a:r>
            <a:r>
              <a:rPr lang="en-US" baseline="0" dirty="0" smtClean="0"/>
              <a:t> specified template queries, or retrieve one of some common types of properties, for example all the outgoing properties, the incoming properties, etc. </a:t>
            </a:r>
          </a:p>
          <a:p>
            <a:endParaRPr lang="en-US" baseline="0" dirty="0" smtClean="0"/>
          </a:p>
          <a:p>
            <a:r>
              <a:rPr lang="en-US" baseline="0" dirty="0" smtClean="0"/>
              <a:t>In addition, X-Link can inspect the connectivity of the entity URIs within a given radius.</a:t>
            </a:r>
          </a:p>
          <a:p>
            <a:r>
              <a:rPr lang="en-US" baseline="0" dirty="0" smtClean="0"/>
              <a:t>Specifically, it has a function that retrieves the triples that connect the entity URIs. </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23</a:t>
            </a:fld>
            <a:endParaRPr lang="el-GR"/>
          </a:p>
        </p:txBody>
      </p:sp>
    </p:spTree>
    <p:extLst>
      <p:ext uri="{BB962C8B-B14F-4D97-AF65-F5344CB8AC3E}">
        <p14:creationId xmlns:p14="http://schemas.microsoft.com/office/powerpoint/2010/main" val="3916109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regards configurability,</a:t>
            </a:r>
            <a:r>
              <a:rPr lang="en-US" baseline="0" dirty="0" smtClean="0"/>
              <a:t> X-Link fully supports the proposed configuration model described before.</a:t>
            </a:r>
          </a:p>
          <a:p>
            <a:r>
              <a:rPr lang="en-US" baseline="0" dirty="0" smtClean="0"/>
              <a:t>On system startup, it reads a configuration from a properties file. This is an example of the properties file.</a:t>
            </a:r>
          </a:p>
          <a:p>
            <a:r>
              <a:rPr lang="en-US" baseline="0" dirty="0" smtClean="0"/>
              <a:t>This file contains information about the supported categories, the KBMs, the template queries, etc.</a:t>
            </a:r>
          </a:p>
          <a:p>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24</a:t>
            </a:fld>
            <a:endParaRPr lang="el-GR"/>
          </a:p>
        </p:txBody>
      </p:sp>
    </p:spTree>
    <p:extLst>
      <p:ext uri="{BB962C8B-B14F-4D97-AF65-F5344CB8AC3E}">
        <p14:creationId xmlns:p14="http://schemas.microsoft.com/office/powerpoint/2010/main" val="1544427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feature</a:t>
            </a:r>
            <a:r>
              <a:rPr lang="en-US" baseline="0" dirty="0" smtClean="0"/>
              <a:t> of </a:t>
            </a:r>
            <a:r>
              <a:rPr lang="en-US" dirty="0" smtClean="0"/>
              <a:t>X-Link</a:t>
            </a:r>
            <a:r>
              <a:rPr lang="en-US" baseline="0" dirty="0" smtClean="0"/>
              <a:t> is that it can be dynamically configured through its API.  </a:t>
            </a:r>
          </a:p>
          <a:p>
            <a:r>
              <a:rPr lang="en-US" baseline="0" dirty="0" smtClean="0"/>
              <a:t>This allows its configuration even while a corresponding service is running.  </a:t>
            </a:r>
          </a:p>
          <a:p>
            <a:r>
              <a:rPr lang="en-US" baseline="0" dirty="0" smtClean="0"/>
              <a:t>Several functions are supported.</a:t>
            </a:r>
          </a:p>
          <a:p>
            <a:r>
              <a:rPr lang="en-US" baseline="0" dirty="0" smtClean="0"/>
              <a:t>Each function changes accordingly the properties file and also updates several files in Gate Annie. For example, when a new category is created, the corresponding gazetteer file is created and loaded in Gate Annie and the name of the categories is added in the set of supported categories in the properties file.</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25</a:t>
            </a:fld>
            <a:endParaRPr lang="el-GR"/>
          </a:p>
        </p:txBody>
      </p:sp>
    </p:spTree>
    <p:extLst>
      <p:ext uri="{BB962C8B-B14F-4D97-AF65-F5344CB8AC3E}">
        <p14:creationId xmlns:p14="http://schemas.microsoft.com/office/powerpoint/2010/main" val="2367192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important feature </a:t>
            </a:r>
            <a:r>
              <a:rPr lang="en-US" baseline="0" dirty="0" smtClean="0"/>
              <a:t>is that the configuration files can be easily exchanged since their size is relatively small.</a:t>
            </a:r>
          </a:p>
          <a:p>
            <a:r>
              <a:rPr lang="en-US" baseline="0" dirty="0" smtClean="0"/>
              <a:t>For example, consider that I configure X-Link and sends the configuration files to a friend of me. My friend can set X-link to use my configuration files and now he can enjoy exactly the same configuration.</a:t>
            </a:r>
          </a:p>
          <a:p>
            <a:endParaRPr lang="en-US" baseline="0" dirty="0" smtClean="0"/>
          </a:p>
          <a:p>
            <a:r>
              <a:rPr lang="en-US" dirty="0" smtClean="0"/>
              <a:t>Note that X-Link</a:t>
            </a:r>
            <a:r>
              <a:rPr lang="en-US" baseline="0" dirty="0" smtClean="0"/>
              <a:t> does not store any semantic information. The entity linking and entity enrichment processes are performed at real-time.</a:t>
            </a:r>
            <a:endParaRPr lang="en-US" dirty="0" smtClean="0"/>
          </a:p>
        </p:txBody>
      </p:sp>
      <p:sp>
        <p:nvSpPr>
          <p:cNvPr id="4" name="Slide Number Placeholder 3"/>
          <p:cNvSpPr>
            <a:spLocks noGrp="1"/>
          </p:cNvSpPr>
          <p:nvPr>
            <p:ph type="sldNum" sz="quarter" idx="10"/>
          </p:nvPr>
        </p:nvSpPr>
        <p:spPr/>
        <p:txBody>
          <a:bodyPr/>
          <a:lstStyle/>
          <a:p>
            <a:fld id="{1E81F32E-8797-40AB-803C-CAE0D3142054}" type="slidenum">
              <a:rPr lang="el-GR" smtClean="0"/>
              <a:t>26</a:t>
            </a:fld>
            <a:endParaRPr lang="el-GR"/>
          </a:p>
        </p:txBody>
      </p:sp>
    </p:spTree>
    <p:extLst>
      <p:ext uri="{BB962C8B-B14F-4D97-AF65-F5344CB8AC3E}">
        <p14:creationId xmlns:p14="http://schemas.microsoft.com/office/powerpoint/2010/main" val="281203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X-Link is currently used by</a:t>
            </a:r>
            <a:r>
              <a:rPr lang="en-US" baseline="0" dirty="0" smtClean="0"/>
              <a:t> the X-Search system that I describe in the introduction in two different contexts: in the marine domain and in Patent Search. </a:t>
            </a:r>
          </a:p>
          <a:p>
            <a:r>
              <a:rPr lang="en-US" baseline="0" dirty="0" smtClean="0"/>
              <a:t>In both contexts, the administrator of the system can configure X-Link through a configuration page. </a:t>
            </a:r>
          </a:p>
          <a:p>
            <a:r>
              <a:rPr lang="en-US" baseline="0" dirty="0" smtClean="0"/>
              <a:t>In </a:t>
            </a:r>
            <a:r>
              <a:rPr lang="en-US" baseline="0" dirty="0" err="1" smtClean="0"/>
              <a:t>iMarine</a:t>
            </a:r>
            <a:r>
              <a:rPr lang="en-US" baseline="0" dirty="0" smtClean="0"/>
              <a:t>, X-Link has been configured to identify Fish Species, Water Areas, Countries and Regional Fisheries Bodies, while the Knowledge Base that is exploited is the </a:t>
            </a:r>
            <a:r>
              <a:rPr lang="en-US" baseline="0" dirty="0" err="1" smtClean="0"/>
              <a:t>MarineTLO</a:t>
            </a:r>
            <a:r>
              <a:rPr lang="en-US" baseline="0" dirty="0" smtClean="0"/>
              <a:t>-based Warehouse, a warehouse which integrates information coming from multiple marine-related sources.</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27</a:t>
            </a:fld>
            <a:endParaRPr lang="el-GR"/>
          </a:p>
        </p:txBody>
      </p:sp>
    </p:spTree>
    <p:extLst>
      <p:ext uri="{BB962C8B-B14F-4D97-AF65-F5344CB8AC3E}">
        <p14:creationId xmlns:p14="http://schemas.microsoft.com/office/powerpoint/2010/main" val="3088065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r>
              <a:rPr lang="en-US" dirty="0" smtClean="0"/>
              <a:t>Now we will</a:t>
            </a:r>
            <a:r>
              <a:rPr lang="en-US" baseline="0" dirty="0" smtClean="0"/>
              <a:t> see the results of a task-based user study and of a case study</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28</a:t>
            </a:fld>
            <a:endParaRPr lang="el-GR"/>
          </a:p>
        </p:txBody>
      </p:sp>
    </p:spTree>
    <p:extLst>
      <p:ext uri="{BB962C8B-B14F-4D97-AF65-F5344CB8AC3E}">
        <p14:creationId xmlns:p14="http://schemas.microsoft.com/office/powerpoint/2010/main" val="4084609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the user study is to test the usability of the proposed approach and mainly to identify usability problems that will allow us to improve the system.</a:t>
            </a:r>
          </a:p>
          <a:p>
            <a:r>
              <a:rPr lang="en-US" baseline="0" dirty="0" smtClean="0"/>
              <a:t>We deployed X-Link as a Web application configured for the marine domain, that can identify fish species in a given text or web page, while the administrator can change the configuration through an administration page.</a:t>
            </a:r>
          </a:p>
          <a:p>
            <a:r>
              <a:rPr lang="en-US" baseline="0" dirty="0" smtClean="0"/>
              <a:t>Note that the target user of this evaluation is an administrator or a developer who wants to use X-Link for building and dynamically configuring an application. </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29</a:t>
            </a:fld>
            <a:endParaRPr lang="el-GR"/>
          </a:p>
        </p:txBody>
      </p:sp>
    </p:spTree>
    <p:extLst>
      <p:ext uri="{BB962C8B-B14F-4D97-AF65-F5344CB8AC3E}">
        <p14:creationId xmlns:p14="http://schemas.microsoft.com/office/powerpoint/2010/main" val="165364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r>
              <a:rPr lang="en-US" dirty="0" smtClean="0"/>
              <a:t>Named Entity Extraction is the process of identifying entities such as Persons, Locations,</a:t>
            </a:r>
            <a:r>
              <a:rPr lang="en-US" baseline="0" dirty="0" smtClean="0"/>
              <a:t> etc. in texts and linking them to related semantic resources.</a:t>
            </a:r>
          </a:p>
          <a:p>
            <a:r>
              <a:rPr lang="en-US" baseline="0" dirty="0" smtClean="0"/>
              <a:t>This process is useful in many applications such as for annotating documents, in question answering, in results post-processing.</a:t>
            </a:r>
          </a:p>
          <a:p>
            <a:r>
              <a:rPr lang="en-US" baseline="0" dirty="0" smtClean="0"/>
              <a:t>The importance of NEE is justified by the fact that the semantic Web realization highly depends on the availability of metadata describing web content and a NEE system can help towards this direction by automating the extraction of structured data from Web content.</a:t>
            </a:r>
          </a:p>
          <a:p>
            <a:r>
              <a:rPr lang="en-US" baseline="0" dirty="0" smtClean="0"/>
              <a:t>We should also stress that the Linked Open Data cloud contains plenty of information for many types of entities, so the exploitation of Linked Data by a Named Entity Extraction system can bring wide coverage and fresh information.</a:t>
            </a:r>
          </a:p>
        </p:txBody>
      </p:sp>
      <p:sp>
        <p:nvSpPr>
          <p:cNvPr id="4" name="Slide Number Placeholder 3"/>
          <p:cNvSpPr>
            <a:spLocks noGrp="1"/>
          </p:cNvSpPr>
          <p:nvPr>
            <p:ph type="sldNum" sz="quarter" idx="10"/>
          </p:nvPr>
        </p:nvSpPr>
        <p:spPr/>
        <p:txBody>
          <a:bodyPr/>
          <a:lstStyle/>
          <a:p>
            <a:fld id="{1E81F32E-8797-40AB-803C-CAE0D3142054}" type="slidenum">
              <a:rPr lang="el-GR" smtClean="0"/>
              <a:t>3</a:t>
            </a:fld>
            <a:endParaRPr lang="el-GR"/>
          </a:p>
        </p:txBody>
      </p:sp>
    </p:spTree>
    <p:extLst>
      <p:ext uri="{BB962C8B-B14F-4D97-AF65-F5344CB8AC3E}">
        <p14:creationId xmlns:p14="http://schemas.microsoft.com/office/powerpoint/2010/main" val="1985714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screenshot</a:t>
            </a:r>
            <a:r>
              <a:rPr lang="en-US" baseline="0" dirty="0" smtClean="0"/>
              <a:t> of the Web application.</a:t>
            </a:r>
          </a:p>
          <a:p>
            <a:r>
              <a:rPr lang="en-US" baseline="0" dirty="0" smtClean="0"/>
              <a:t>By clicking the configuration button, the user can see the configuration options.</a:t>
            </a:r>
          </a:p>
          <a:p>
            <a:r>
              <a:rPr lang="en-US" baseline="0" dirty="0" smtClean="0"/>
              <a:t>And this is the form for adding a new category of entities. </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30</a:t>
            </a:fld>
            <a:endParaRPr lang="el-GR"/>
          </a:p>
        </p:txBody>
      </p:sp>
    </p:spTree>
    <p:extLst>
      <p:ext uri="{BB962C8B-B14F-4D97-AF65-F5344CB8AC3E}">
        <p14:creationId xmlns:p14="http://schemas.microsoft.com/office/powerpoint/2010/main" val="2146394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persons with computer science background and</a:t>
            </a:r>
            <a:r>
              <a:rPr lang="en-US" baseline="0" dirty="0" smtClean="0"/>
              <a:t> a basic knowledge of Linked Data and SPARQL were participated. </a:t>
            </a:r>
          </a:p>
          <a:p>
            <a:r>
              <a:rPr lang="en-US" baseline="0" dirty="0" smtClean="0"/>
              <a:t>Note that according to several studies, 10 persons are enough for revealing sever usability problems. </a:t>
            </a:r>
          </a:p>
          <a:p>
            <a:r>
              <a:rPr lang="en-US" baseline="0" dirty="0" smtClean="0"/>
              <a:t>We demonstrated in 5 minutes the application and its functionality and then we asked them to perform 5 tasks, specifically to add a new category of entities, to update a category, to specify how to link the identified entities, to specify how to enrich the identified entities and finally to inspect the connectivity of the entity URIs.</a:t>
            </a:r>
          </a:p>
          <a:p>
            <a:r>
              <a:rPr lang="en-US" baseline="0" dirty="0" smtClean="0"/>
              <a:t>We recoded whether the subjects succeeded to complete each task as well as the time to successfully accomplish each task.  </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31</a:t>
            </a:fld>
            <a:endParaRPr lang="el-GR"/>
          </a:p>
        </p:txBody>
      </p:sp>
    </p:spTree>
    <p:extLst>
      <p:ext uri="{BB962C8B-B14F-4D97-AF65-F5344CB8AC3E}">
        <p14:creationId xmlns:p14="http://schemas.microsoft.com/office/powerpoint/2010/main" val="2182353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tasks are based on the following scenario: Consider that you are the administrator of </a:t>
            </a:r>
            <a:r>
              <a:rPr lang="en-US" baseline="0" dirty="0" smtClean="0"/>
              <a:t>a marine </a:t>
            </a:r>
            <a:r>
              <a:rPr lang="en-US" baseline="0" dirty="0" smtClean="0"/>
              <a:t>application that can identify </a:t>
            </a:r>
            <a:r>
              <a:rPr lang="en-US" baseline="0" dirty="0" smtClean="0"/>
              <a:t>and annotate Fish </a:t>
            </a:r>
            <a:r>
              <a:rPr lang="en-US" baseline="0" dirty="0" smtClean="0"/>
              <a:t>Names in Web pages. Currently, only English fish names can be identified. </a:t>
            </a:r>
          </a:p>
          <a:p>
            <a:r>
              <a:rPr lang="en-US" baseline="0" dirty="0" smtClean="0"/>
              <a:t>You have been asked to perform some changes. By exploiting DBpedia, the application must also identify European countries as well as fish names in Spanish because the application will be used mainly by Spaniards. Also, the identified fish names must be linked with resources from DBpedia and must be enriched with their outgoing properties. Finally, for testing that the system has been properly configured, perform entity mining in the Spanish version of Salmon’s Wikipedia page and then inspect the connectivity of the identified entities. </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32</a:t>
            </a:fld>
            <a:endParaRPr lang="el-GR"/>
          </a:p>
        </p:txBody>
      </p:sp>
    </p:spTree>
    <p:extLst>
      <p:ext uri="{BB962C8B-B14F-4D97-AF65-F5344CB8AC3E}">
        <p14:creationId xmlns:p14="http://schemas.microsoft.com/office/powerpoint/2010/main" val="2653826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results. We notice that all participants managed to add the new category, to update the category and to inspect the connectivity of  the identified entities. However, two persons failed to set how to link the fish species and one person failed to set how to enrich them.</a:t>
            </a:r>
          </a:p>
          <a:p>
            <a:r>
              <a:rPr lang="en-US" baseline="0" dirty="0" smtClean="0"/>
              <a:t>The difficulty behind these two tasks is the comprehension of the SPARQL template query and the role of the template parameter inside the query. This was also made evident by the responses in a questionnaire that we will see later on. </a:t>
            </a:r>
          </a:p>
          <a:p>
            <a:r>
              <a:rPr lang="en-US" baseline="0" dirty="0" smtClean="0"/>
              <a:t>As regards the time, we notice that the more time consuming task was to set how to link the identified entities which required about 2 minutes which is a predictable result because this task was the first that required the user to construct a SPARQL template query. However, it is very important that in average, the participants managed to totally configure the system according to the scenario in less than 6 minutes.</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33</a:t>
            </a:fld>
            <a:endParaRPr lang="el-GR"/>
          </a:p>
        </p:txBody>
      </p:sp>
    </p:spTree>
    <p:extLst>
      <p:ext uri="{BB962C8B-B14F-4D97-AF65-F5344CB8AC3E}">
        <p14:creationId xmlns:p14="http://schemas.microsoft.com/office/powerpoint/2010/main" val="1676597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a:t>
            </a:r>
            <a:r>
              <a:rPr lang="en-US" baseline="0" dirty="0" smtClean="0"/>
              <a:t> we also asked participants to complete a questionnaire, answering:</a:t>
            </a:r>
          </a:p>
          <a:p>
            <a:r>
              <a:rPr lang="en-US" baseline="0" dirty="0" smtClean="0"/>
              <a:t>How easy was to configure the system according to the scenario,</a:t>
            </a:r>
            <a:br>
              <a:rPr lang="en-US" baseline="0" dirty="0" smtClean="0"/>
            </a:br>
            <a:r>
              <a:rPr lang="en-US" baseline="0" dirty="0" smtClean="0"/>
              <a:t>how easy was to complete each one of the 5 tasks,</a:t>
            </a:r>
            <a:br>
              <a:rPr lang="en-US" baseline="0" dirty="0" smtClean="0"/>
            </a:br>
            <a:r>
              <a:rPr lang="en-US" baseline="0" dirty="0" smtClean="0"/>
              <a:t>what was difficult for them during the execution of the scenario, and </a:t>
            </a:r>
            <a:br>
              <a:rPr lang="en-US" baseline="0" dirty="0" smtClean="0"/>
            </a:br>
            <a:r>
              <a:rPr lang="en-US" baseline="0" dirty="0" smtClean="0"/>
              <a:t>how familiar they are with SPARQL.</a:t>
            </a:r>
          </a:p>
        </p:txBody>
      </p:sp>
      <p:sp>
        <p:nvSpPr>
          <p:cNvPr id="4" name="Slide Number Placeholder 3"/>
          <p:cNvSpPr>
            <a:spLocks noGrp="1"/>
          </p:cNvSpPr>
          <p:nvPr>
            <p:ph type="sldNum" sz="quarter" idx="10"/>
          </p:nvPr>
        </p:nvSpPr>
        <p:spPr/>
        <p:txBody>
          <a:bodyPr/>
          <a:lstStyle/>
          <a:p>
            <a:fld id="{1E81F32E-8797-40AB-803C-CAE0D3142054}" type="slidenum">
              <a:rPr lang="el-GR" smtClean="0"/>
              <a:t>34</a:t>
            </a:fld>
            <a:endParaRPr lang="el-GR"/>
          </a:p>
        </p:txBody>
      </p:sp>
    </p:spTree>
    <p:extLst>
      <p:ext uri="{BB962C8B-B14F-4D97-AF65-F5344CB8AC3E}">
        <p14:creationId xmlns:p14="http://schemas.microsoft.com/office/powerpoint/2010/main" val="602039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results regarding</a:t>
            </a:r>
            <a:r>
              <a:rPr lang="en-US" baseline="0" dirty="0" smtClean="0"/>
              <a:t> the difficulty in performing the scenario.</a:t>
            </a:r>
          </a:p>
          <a:p>
            <a:r>
              <a:rPr lang="en-US" baseline="0" dirty="0" smtClean="0"/>
              <a:t>We notice that none of the participants considered one of the tasks difficult, very difficult or impossible.</a:t>
            </a:r>
          </a:p>
          <a:p>
            <a:r>
              <a:rPr lang="en-US" baseline="0" dirty="0" smtClean="0"/>
              <a:t>About 80% of the participants found the overall configuration an easy task while about 20% found it very easy. </a:t>
            </a:r>
          </a:p>
          <a:p>
            <a:r>
              <a:rPr lang="en-US" baseline="0" dirty="0" smtClean="0"/>
              <a:t>As regards the tasks 3 and 4 which according to the success rates ware the most difficult tasks, we notice that about half of the participants found it an easy task. </a:t>
            </a:r>
          </a:p>
          <a:p>
            <a:r>
              <a:rPr lang="en-US" baseline="0" dirty="0" smtClean="0"/>
              <a:t>Regarding the difficulties during the execution of the scenario, the main difficulty was in understanding the notion of the SPARQL template queries, while some suggested to provide a user friendly interface for construction them. </a:t>
            </a:r>
            <a:br>
              <a:rPr lang="en-US" baseline="0" dirty="0" smtClean="0"/>
            </a:br>
            <a:r>
              <a:rPr lang="en-US" baseline="0" dirty="0" smtClean="0"/>
              <a:t>We believe that if we had dedicated more time in explaining the notion of the template queries by giving more examples, probably all participants would successfully complete all tasks. </a:t>
            </a:r>
            <a:br>
              <a:rPr lang="en-US" baseline="0" dirty="0" smtClean="0"/>
            </a:br>
            <a:r>
              <a:rPr lang="en-US" baseline="0" dirty="0" smtClean="0"/>
              <a:t>Finally, as regards their familiarity with SPARQL, we notice that about half of the participants were not very experienced with SPARQL , however most of them managed to configure the system.</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35</a:t>
            </a:fld>
            <a:endParaRPr lang="el-GR"/>
          </a:p>
        </p:txBody>
      </p:sp>
    </p:spTree>
    <p:extLst>
      <p:ext uri="{BB962C8B-B14F-4D97-AF65-F5344CB8AC3E}">
        <p14:creationId xmlns:p14="http://schemas.microsoft.com/office/powerpoint/2010/main" val="3957998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performed a case study for testing the feasibility of the entire</a:t>
            </a:r>
            <a:r>
              <a:rPr lang="en-US" baseline="0" dirty="0" smtClean="0"/>
              <a:t> approach. </a:t>
            </a:r>
          </a:p>
          <a:p>
            <a:r>
              <a:rPr lang="en-US" baseline="0" dirty="0" smtClean="0"/>
              <a:t>We used DBpedia as the underlying Knowledge Base and measure the time for creating a new category, the time for linking an entity with semantic resources, the time for enriching an entity URI and the time for inferring the connectivity of the entity URIs.</a:t>
            </a:r>
            <a:br>
              <a:rPr lang="en-US" baseline="0" dirty="0" smtClean="0"/>
            </a:br>
            <a:r>
              <a:rPr lang="en-US" baseline="0" dirty="0" smtClean="0"/>
              <a:t>For improving the accuracy of the results, and since we queried an online KB, we repeated the experiments about 20 times and here we report the average </a:t>
            </a:r>
            <a:r>
              <a:rPr lang="en-US" baseline="0" smtClean="0"/>
              <a:t>values.</a:t>
            </a:r>
          </a:p>
          <a:p>
            <a:r>
              <a:rPr lang="en-US" baseline="0" smtClean="0"/>
              <a:t>This </a:t>
            </a:r>
            <a:r>
              <a:rPr lang="en-US" baseline="0" dirty="0" smtClean="0"/>
              <a:t>case study can also be considered an evaluation of DBpedia, which is an online knowledge base, since we run many queries at </a:t>
            </a:r>
            <a:r>
              <a:rPr lang="en-US" baseline="0" dirty="0" err="1" smtClean="0"/>
              <a:t>DBpedia’s</a:t>
            </a:r>
            <a:r>
              <a:rPr lang="en-US" baseline="0" dirty="0" smtClean="0"/>
              <a:t> SPARQL endpoint.</a:t>
            </a:r>
          </a:p>
          <a:p>
            <a:endParaRPr lang="en-US" baseline="0" dirty="0" smtClean="0"/>
          </a:p>
          <a:p>
            <a:r>
              <a:rPr lang="en-US" baseline="0" dirty="0" smtClean="0"/>
              <a:t>The data used in the experimental evaluation are </a:t>
            </a:r>
            <a:r>
              <a:rPr lang="en-US" baseline="0" smtClean="0"/>
              <a:t>accessible through </a:t>
            </a:r>
            <a:r>
              <a:rPr lang="en-US" baseline="0" dirty="0" smtClean="0"/>
              <a:t>this link</a:t>
            </a:r>
            <a:r>
              <a:rPr lang="en-US" baseline="0" smtClean="0"/>
              <a:t>. The </a:t>
            </a:r>
            <a:r>
              <a:rPr lang="en-US" baseline="0" dirty="0" smtClean="0"/>
              <a:t>experiments were carried out using an ordinary computer with an Intel Core i7 processor, 8 GB RAM, Windows 7 64bit, while the implementation was in Java.</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36</a:t>
            </a:fld>
            <a:endParaRPr lang="el-GR"/>
          </a:p>
        </p:txBody>
      </p:sp>
    </p:spTree>
    <p:extLst>
      <p:ext uri="{BB962C8B-B14F-4D97-AF65-F5344CB8AC3E}">
        <p14:creationId xmlns:p14="http://schemas.microsoft.com/office/powerpoint/2010/main" val="4039353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time for adding a new category of entities highly depends on the number of entities in this category. For this reason we used 7 sets of DBpedia resource classes, each one corresponding to different number of instances. We measure the time for running the SPARQL query and the time for reading the answer and creating the category in X-Link.</a:t>
            </a:r>
          </a:p>
          <a:p>
            <a:r>
              <a:rPr lang="en-US" baseline="0" dirty="0" smtClean="0"/>
              <a:t>As expected the time consuming task is the execution of the SPARQL query, since we query DBpedia at real time. </a:t>
            </a:r>
          </a:p>
          <a:p>
            <a:r>
              <a:rPr lang="en-US" baseline="0" dirty="0" smtClean="0"/>
              <a:t>We notice that for resource classes with less than 10,000 entities, the time is less than 20 seconds, while for resource classes with about 100,000 entities the time is about 5 minutes. A limitation regarding </a:t>
            </a:r>
            <a:r>
              <a:rPr lang="en-US" baseline="0" dirty="0" err="1" smtClean="0"/>
              <a:t>DBpedia’s</a:t>
            </a:r>
            <a:r>
              <a:rPr lang="en-US" baseline="0" dirty="0" smtClean="0"/>
              <a:t> SPARQL endpoint is that it does not return more than 50,000 results at once, so we had to run multiple queries for resource classes with more than 50,000 entities using SPARQL’s LIMIT and OFFSET operators. For this reason, adding a category with 1 million entities costs about 50 minutes. However, note that this task is performed once in a pre-processing step, or every time we want to update the entities of the corresponding category, so it does not affect the efficiency of the underlying application.</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37</a:t>
            </a:fld>
            <a:endParaRPr lang="el-GR"/>
          </a:p>
        </p:txBody>
      </p:sp>
    </p:spTree>
    <p:extLst>
      <p:ext uri="{BB962C8B-B14F-4D97-AF65-F5344CB8AC3E}">
        <p14:creationId xmlns:p14="http://schemas.microsoft.com/office/powerpoint/2010/main" val="4039353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time for linking an entity with semantic resources again highly depends on the total number of entities belonging to the corresponding category. We notice that for entities belonging to categories with up to 100,000 entities the average time is less than 1 second while for entities in categories with up to 1 million entities, the linking time is about 5 seconds. In addition, for linking an entity belonging to a category with 6 million entities, the time is about 25 seconds.</a:t>
            </a:r>
          </a:p>
          <a:p>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38</a:t>
            </a:fld>
            <a:endParaRPr lang="el-GR"/>
          </a:p>
        </p:txBody>
      </p:sp>
    </p:spTree>
    <p:extLst>
      <p:ext uri="{BB962C8B-B14F-4D97-AF65-F5344CB8AC3E}">
        <p14:creationId xmlns:p14="http://schemas.microsoft.com/office/powerpoint/2010/main" val="1968605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 for enriching</a:t>
            </a:r>
            <a:r>
              <a:rPr lang="en-US" baseline="0" dirty="0" smtClean="0"/>
              <a:t> an entity URI mainly depends on the type of properties that we want to retrieve. We run indicative experiments for 4 </a:t>
            </a:r>
            <a:r>
              <a:rPr lang="en-US" baseline="0" dirty="0" smtClean="0"/>
              <a:t>common types </a:t>
            </a:r>
            <a:r>
              <a:rPr lang="en-US" baseline="0" dirty="0" smtClean="0"/>
              <a:t>of properties and as expected that time is very low, less than half a second for all types of properties.</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39</a:t>
            </a:fld>
            <a:endParaRPr lang="el-GR"/>
          </a:p>
        </p:txBody>
      </p:sp>
    </p:spTree>
    <p:extLst>
      <p:ext uri="{BB962C8B-B14F-4D97-AF65-F5344CB8AC3E}">
        <p14:creationId xmlns:p14="http://schemas.microsoft.com/office/powerpoint/2010/main" val="91958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r>
              <a:rPr lang="en-US" dirty="0" smtClean="0"/>
              <a:t>Let’s now see</a:t>
            </a:r>
            <a:r>
              <a:rPr lang="en-US" baseline="0" dirty="0" smtClean="0"/>
              <a:t> the process</a:t>
            </a:r>
            <a:r>
              <a:rPr lang="en-US" dirty="0" smtClean="0"/>
              <a:t>, a</a:t>
            </a:r>
            <a:r>
              <a:rPr lang="en-US" baseline="0" dirty="0" smtClean="0"/>
              <a:t> Linked Data-based NEE system first applies named entity recognition in a document according to a configuration. Note here that named entity recognition can be performed using Natural Language Processing methods, machine learning techniques, or Gazetteers.  In all cases, the result is a set of entity names. For example, here we consider that the system has been configured to identify names of fish species, so in this case the entities are fishes. </a:t>
            </a:r>
          </a:p>
          <a:p>
            <a:r>
              <a:rPr lang="en-US" baseline="0" dirty="0" smtClean="0"/>
              <a:t>Then, the system tries to link an identified entity name with semantic resources in the LOD cloud, that is with one or more URIs. For instance, in this example, the entity name “chum salmon” has been matched with a resource from DBpedia Knowledge Base. </a:t>
            </a:r>
          </a:p>
          <a:p>
            <a:r>
              <a:rPr lang="en-US" baseline="0" dirty="0" smtClean="0"/>
              <a:t>Finally, the system can retrieve additional information regarding a resource again by exploiting the LOD cloud. For instance, it can retrieve some properties, an image or other related entities.</a:t>
            </a:r>
            <a:endParaRPr lang="en-US" dirty="0" smtClean="0"/>
          </a:p>
        </p:txBody>
      </p:sp>
      <p:sp>
        <p:nvSpPr>
          <p:cNvPr id="4" name="Slide Number Placeholder 3"/>
          <p:cNvSpPr>
            <a:spLocks noGrp="1"/>
          </p:cNvSpPr>
          <p:nvPr>
            <p:ph type="sldNum" sz="quarter" idx="10"/>
          </p:nvPr>
        </p:nvSpPr>
        <p:spPr/>
        <p:txBody>
          <a:bodyPr/>
          <a:lstStyle/>
          <a:p>
            <a:fld id="{1E81F32E-8797-40AB-803C-CAE0D3142054}" type="slidenum">
              <a:rPr lang="el-GR" smtClean="0"/>
              <a:t>4</a:t>
            </a:fld>
            <a:endParaRPr lang="el-GR"/>
          </a:p>
        </p:txBody>
      </p:sp>
    </p:spTree>
    <p:extLst>
      <p:ext uri="{BB962C8B-B14F-4D97-AF65-F5344CB8AC3E}">
        <p14:creationId xmlns:p14="http://schemas.microsoft.com/office/powerpoint/2010/main" val="1985714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 time for inspecting the connectivity of the entity</a:t>
            </a:r>
            <a:r>
              <a:rPr lang="en-US" baseline="0" dirty="0" smtClean="0"/>
              <a:t> URIs obviously depends on the number of linked URIs for which we wan to inspect the connectivity. We run indicative experiments for different number of randomly selected URIs belonging to the same class, and for radius equal to one and radius equal to two. </a:t>
            </a:r>
          </a:p>
          <a:p>
            <a:r>
              <a:rPr lang="en-US" baseline="0" dirty="0" smtClean="0"/>
              <a:t>We notice that for radius equal to one, the time is proportional to the number of URIs, and it requires about 10 seconds for every 50 URIs. However, for r=2 the task is very time consuming and is increased exponential to the number of URIs. This is a predictable result since each URI may contain many related URIs. </a:t>
            </a:r>
          </a:p>
          <a:p>
            <a:r>
              <a:rPr lang="en-US" baseline="0" dirty="0" smtClean="0"/>
              <a:t>We have to stress also that this is often acceptable in professional search and the user may desire to pay the cost.</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40</a:t>
            </a:fld>
            <a:endParaRPr lang="el-GR"/>
          </a:p>
        </p:txBody>
      </p:sp>
    </p:spTree>
    <p:extLst>
      <p:ext uri="{BB962C8B-B14F-4D97-AF65-F5344CB8AC3E}">
        <p14:creationId xmlns:p14="http://schemas.microsoft.com/office/powerpoint/2010/main" val="26056436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major bottleneck is that the existing publicly available online KBs like DBpedia are not optimized for efficiency and are not reliable. </a:t>
            </a:r>
          </a:p>
          <a:p>
            <a:r>
              <a:rPr lang="en-US" sz="1200" b="0" i="0" u="none" strike="noStrike" kern="1200" baseline="0" dirty="0" smtClean="0">
                <a:solidFill>
                  <a:schemeClr val="tx1"/>
                </a:solidFill>
                <a:latin typeface="+mn-lt"/>
                <a:ea typeface="+mn-ea"/>
                <a:cs typeface="+mn-cs"/>
              </a:rPr>
              <a:t>We have noticed that their efficiency and availability change over time and also they do not serve multiple concurrent requests.</a:t>
            </a:r>
          </a:p>
          <a:p>
            <a:r>
              <a:rPr lang="en-US" sz="1200" b="0" i="0" u="none" strike="noStrike" kern="1200" baseline="0" dirty="0" smtClean="0">
                <a:solidFill>
                  <a:schemeClr val="tx1"/>
                </a:solidFill>
                <a:latin typeface="+mn-lt"/>
                <a:ea typeface="+mn-ea"/>
                <a:cs typeface="+mn-cs"/>
              </a:rPr>
              <a:t>In addition, we saw that if an entity belongs to a category with millions of entities then the linking time can be high and the same is true in case the underlying application requires to retrieve semantic information for numerous entities at once.</a:t>
            </a:r>
          </a:p>
          <a:p>
            <a:r>
              <a:rPr lang="en-US" sz="1200" b="0" i="0" u="none" strike="noStrike" kern="1200" baseline="0" dirty="0" smtClean="0">
                <a:solidFill>
                  <a:schemeClr val="tx1"/>
                </a:solidFill>
                <a:latin typeface="+mn-lt"/>
                <a:ea typeface="+mn-ea"/>
                <a:cs typeface="+mn-cs"/>
              </a:rPr>
              <a:t>In such cases, adopting a caching mechanism or indexing a part of the underlying KB is a solution, but with the cost of loosing the freshness of the results. </a:t>
            </a:r>
          </a:p>
          <a:p>
            <a:r>
              <a:rPr lang="en-US" sz="1200" b="0" i="0" u="none" strike="noStrike" kern="1200" baseline="0" dirty="0" smtClean="0">
                <a:solidFill>
                  <a:schemeClr val="tx1"/>
                </a:solidFill>
                <a:latin typeface="+mn-lt"/>
                <a:ea typeface="+mn-ea"/>
                <a:cs typeface="+mn-cs"/>
              </a:rPr>
              <a:t>Of course, in a real-application the underlying KBs may not be publicly available, or a dedicated warehouse can be constructed that will serve our application. In addition, the KBs or the Warehouse may be distributed in many servers, so the system can apply a load balancing technique for serving the requests.</a:t>
            </a:r>
          </a:p>
        </p:txBody>
      </p:sp>
      <p:sp>
        <p:nvSpPr>
          <p:cNvPr id="4" name="Slide Number Placeholder 3"/>
          <p:cNvSpPr>
            <a:spLocks noGrp="1"/>
          </p:cNvSpPr>
          <p:nvPr>
            <p:ph type="sldNum" sz="quarter" idx="10"/>
          </p:nvPr>
        </p:nvSpPr>
        <p:spPr/>
        <p:txBody>
          <a:bodyPr/>
          <a:lstStyle/>
          <a:p>
            <a:fld id="{1E81F32E-8797-40AB-803C-CAE0D3142054}" type="slidenum">
              <a:rPr lang="el-GR" smtClean="0"/>
              <a:t>41</a:t>
            </a:fld>
            <a:endParaRPr lang="el-GR"/>
          </a:p>
        </p:txBody>
      </p:sp>
    </p:spTree>
    <p:extLst>
      <p:ext uri="{BB962C8B-B14F-4D97-AF65-F5344CB8AC3E}">
        <p14:creationId xmlns:p14="http://schemas.microsoft.com/office/powerpoint/2010/main" val="2605948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42</a:t>
            </a:fld>
            <a:endParaRPr lang="el-GR"/>
          </a:p>
        </p:txBody>
      </p:sp>
    </p:spTree>
    <p:extLst>
      <p:ext uri="{BB962C8B-B14F-4D97-AF65-F5344CB8AC3E}">
        <p14:creationId xmlns:p14="http://schemas.microsoft.com/office/powerpoint/2010/main" val="4084609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sum up, we saw a generic model for configuring dynamically a Linked Data-based NEE system, and a system called X-Link, that adopts this model.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also saw that by adopting the proposed approach one can configure a NEE system within a few minutes, and also that the exploitation of LOD can be supported at query-time, of course according to the application context. </a:t>
            </a:r>
          </a:p>
          <a:p>
            <a:r>
              <a:rPr lang="en-US" baseline="0" dirty="0" smtClean="0"/>
              <a:t>The major bottleneck is the reliability and performance of the online SPARQL endpoints, however we hope that tis limitation to get overcome in the near future as </a:t>
            </a:r>
            <a:r>
              <a:rPr lang="en-US" sz="1200" b="0" i="0" u="none" strike="noStrike" kern="1200" baseline="0" dirty="0" smtClean="0">
                <a:solidFill>
                  <a:schemeClr val="tx1"/>
                </a:solidFill>
                <a:latin typeface="+mn-lt"/>
                <a:ea typeface="+mn-ea"/>
                <a:cs typeface="+mn-cs"/>
              </a:rPr>
              <a:t>such technologies mature and get used in applications.</a:t>
            </a:r>
            <a:endParaRPr lang="en-US" baseline="0" dirty="0" smtClean="0"/>
          </a:p>
        </p:txBody>
      </p:sp>
      <p:sp>
        <p:nvSpPr>
          <p:cNvPr id="4" name="Slide Number Placeholder 3"/>
          <p:cNvSpPr>
            <a:spLocks noGrp="1"/>
          </p:cNvSpPr>
          <p:nvPr>
            <p:ph type="sldNum" sz="quarter" idx="10"/>
          </p:nvPr>
        </p:nvSpPr>
        <p:spPr/>
        <p:txBody>
          <a:bodyPr/>
          <a:lstStyle/>
          <a:p>
            <a:fld id="{1E81F32E-8797-40AB-803C-CAE0D3142054}" type="slidenum">
              <a:rPr lang="el-GR" smtClean="0"/>
              <a:t>43</a:t>
            </a:fld>
            <a:endParaRPr lang="el-GR"/>
          </a:p>
        </p:txBody>
      </p:sp>
    </p:spTree>
    <p:extLst>
      <p:ext uri="{BB962C8B-B14F-4D97-AF65-F5344CB8AC3E}">
        <p14:creationId xmlns:p14="http://schemas.microsoft.com/office/powerpoint/2010/main" val="1670973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strongly</a:t>
            </a:r>
            <a:r>
              <a:rPr lang="en-US" baseline="0" dirty="0" smtClean="0"/>
              <a:t> believe that it would be beneficial for the community if every NEE system supported the proposed configuration model, and for this reason we work on defining an RDF vocabulary with explicit semantics.</a:t>
            </a:r>
          </a:p>
          <a:p>
            <a:r>
              <a:rPr lang="en-US" baseline="0" dirty="0" smtClean="0"/>
              <a:t>We also work on methods for ranking the matching URIs and for entity disambiguation that are appropriate for our setting. </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44</a:t>
            </a:fld>
            <a:endParaRPr lang="el-GR"/>
          </a:p>
        </p:txBody>
      </p:sp>
    </p:spTree>
    <p:extLst>
      <p:ext uri="{BB962C8B-B14F-4D97-AF65-F5344CB8AC3E}">
        <p14:creationId xmlns:p14="http://schemas.microsoft.com/office/powerpoint/2010/main" val="2823845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4075" y="746125"/>
            <a:ext cx="4960938" cy="3721100"/>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tools that support Linked Data-based NEE like </a:t>
            </a:r>
            <a:r>
              <a:rPr lang="en-US" baseline="0" dirty="0" err="1" smtClean="0"/>
              <a:t>Dbpedia</a:t>
            </a:r>
            <a:r>
              <a:rPr lang="en-US" baseline="0" dirty="0" smtClean="0"/>
              <a:t> Spotlight, </a:t>
            </a:r>
            <a:r>
              <a:rPr lang="en-US" baseline="0" dirty="0" err="1" smtClean="0"/>
              <a:t>AlchemyAPI</a:t>
            </a:r>
            <a:r>
              <a:rPr lang="en-US" baseline="0" dirty="0" smtClean="0"/>
              <a:t>, </a:t>
            </a:r>
            <a:r>
              <a:rPr lang="en-US" baseline="0" dirty="0" err="1" smtClean="0"/>
              <a:t>OpenCalais</a:t>
            </a:r>
            <a:r>
              <a:rPr lang="en-US" baseline="0" dirty="0" smtClean="0"/>
              <a:t>, AIDA, etc.</a:t>
            </a:r>
            <a:br>
              <a:rPr lang="en-US" baseline="0" dirty="0" smtClean="0"/>
            </a:br>
            <a:r>
              <a:rPr lang="en-US" baseline="0" dirty="0" smtClean="0"/>
              <a:t>However, configuring one of these system for building a domain specific application is very time consuming and laborious even for persons with computer science background. </a:t>
            </a:r>
          </a:p>
          <a:p>
            <a:r>
              <a:rPr lang="en-US" baseline="0" dirty="0" smtClean="0"/>
              <a:t>In addition, existing tools are mainly dedicated to a specific Knowledge Base which is indexed beforehand, and so they do not exploit the dynamic and distributed nature of LOD. </a:t>
            </a:r>
            <a:br>
              <a:rPr lang="en-US" baseline="0" dirty="0" smtClean="0"/>
            </a:b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5</a:t>
            </a:fld>
            <a:endParaRPr lang="el-GR"/>
          </a:p>
        </p:txBody>
      </p:sp>
    </p:spTree>
    <p:extLst>
      <p:ext uri="{BB962C8B-B14F-4D97-AF65-F5344CB8AC3E}">
        <p14:creationId xmlns:p14="http://schemas.microsoft.com/office/powerpoint/2010/main" val="301796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dirty="0" smtClean="0"/>
              <a:t>Furthermore, in existing</a:t>
            </a:r>
            <a:r>
              <a:rPr lang="en-US" sz="2000" baseline="0" dirty="0" smtClean="0"/>
              <a:t> Named Entity Extraction systems, the user (who can be the administrator or the developer of the underlying application) cannot easily define their own interesting categories of entities (for example Greek names), or to update an existing category with additional entities coming from a new Knowledge Base.</a:t>
            </a:r>
          </a:p>
          <a:p>
            <a:pPr lvl="0"/>
            <a:r>
              <a:rPr lang="en-US" sz="2000" dirty="0" smtClean="0"/>
              <a:t>The</a:t>
            </a:r>
            <a:r>
              <a:rPr lang="en-US" sz="2000" baseline="0" dirty="0" smtClean="0"/>
              <a:t> user </a:t>
            </a:r>
            <a:r>
              <a:rPr lang="en-US" sz="2000" dirty="0" smtClean="0"/>
              <a:t>also cannot specify how to link the</a:t>
            </a:r>
            <a:r>
              <a:rPr lang="en-US" sz="2000" baseline="0" dirty="0" smtClean="0"/>
              <a:t> identified entities with semantic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For instance, consider that a new </a:t>
            </a:r>
            <a:r>
              <a:rPr lang="en-US" sz="2000" dirty="0" smtClean="0"/>
              <a:t>KB appears which contains plenty of information for a particular type of entities.</a:t>
            </a:r>
            <a:r>
              <a:rPr lang="en-US" sz="2000" baseline="0" dirty="0" smtClean="0"/>
              <a:t> </a:t>
            </a:r>
            <a:r>
              <a:rPr lang="en-US" sz="2000" dirty="0" smtClean="0"/>
              <a:t>It would be useful if one could somehow dynamically “plug” the new KB in a NEE system, enabling the linkage of the identified entities with resources from the new KB.</a:t>
            </a:r>
          </a:p>
          <a:p>
            <a:pPr lvl="0"/>
            <a:r>
              <a:rPr lang="en-US" sz="2000" dirty="0" smtClean="0"/>
              <a:t>Moreover, </a:t>
            </a:r>
            <a:r>
              <a:rPr lang="en-US" sz="2000" baseline="0" dirty="0" smtClean="0"/>
              <a:t>the user cannot control how to enrich the identified entities, that is to configure the properties that are useful for a particular application, or inspect whether and how the identified entities are connected not within the document but as entities in general.</a:t>
            </a:r>
            <a:endParaRPr lang="en-US" sz="2000" dirty="0" smtClean="0"/>
          </a:p>
        </p:txBody>
      </p:sp>
      <p:sp>
        <p:nvSpPr>
          <p:cNvPr id="4" name="Slide Number Placeholder 3"/>
          <p:cNvSpPr>
            <a:spLocks noGrp="1"/>
          </p:cNvSpPr>
          <p:nvPr>
            <p:ph type="sldNum" sz="quarter" idx="10"/>
          </p:nvPr>
        </p:nvSpPr>
        <p:spPr/>
        <p:txBody>
          <a:bodyPr/>
          <a:lstStyle/>
          <a:p>
            <a:fld id="{1E81F32E-8797-40AB-803C-CAE0D3142054}" type="slidenum">
              <a:rPr lang="el-GR" smtClean="0"/>
              <a:t>6</a:t>
            </a:fld>
            <a:endParaRPr lang="el-GR"/>
          </a:p>
        </p:txBody>
      </p:sp>
    </p:spTree>
    <p:extLst>
      <p:ext uri="{BB962C8B-B14F-4D97-AF65-F5344CB8AC3E}">
        <p14:creationId xmlns:p14="http://schemas.microsoft.com/office/powerpoint/2010/main" val="674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see an application example that motivates</a:t>
            </a:r>
            <a:r>
              <a:rPr lang="en-US" baseline="0" dirty="0" smtClean="0"/>
              <a:t> our focus on configurability. </a:t>
            </a:r>
            <a:br>
              <a:rPr lang="en-US" baseline="0" dirty="0" smtClean="0"/>
            </a:br>
            <a:r>
              <a:rPr lang="en-US" baseline="0" dirty="0" smtClean="0"/>
              <a:t>X-Search is a meta-search system which has been configured for the marine domain and is currently used in the iMarine FP7 project. It receives a keyword-based query, sends the query to one or more sources and retrieves the results.</a:t>
            </a:r>
            <a:br>
              <a:rPr lang="en-US" baseline="0" dirty="0" smtClean="0"/>
            </a:br>
            <a:r>
              <a:rPr lang="en-US" baseline="0" dirty="0" smtClean="0"/>
              <a:t>For giving users an overview of the search space and allowing them to explore the results in a faceted way, X-Search applies entity mining in the results in order to identify  and present to the </a:t>
            </a:r>
            <a:r>
              <a:rPr lang="en-US" baseline="0" dirty="0" smtClean="0"/>
              <a:t>users several types of entities like </a:t>
            </a:r>
            <a:r>
              <a:rPr lang="en-US" baseline="0" dirty="0" smtClean="0"/>
              <a:t>fish </a:t>
            </a:r>
            <a:r>
              <a:rPr lang="en-US" baseline="0" dirty="0" smtClean="0"/>
              <a:t>species. </a:t>
            </a:r>
            <a:r>
              <a:rPr lang="en-US" baseline="0" dirty="0" smtClean="0"/>
              <a:t>This is the Named Entity Recognition process.</a:t>
            </a:r>
          </a:p>
          <a:p>
            <a:r>
              <a:rPr lang="en-US" baseline="0" dirty="0" smtClean="0"/>
              <a:t>The user can now restrict the search space to a small set of results containing information about a particular fish species.</a:t>
            </a:r>
          </a:p>
          <a:p>
            <a:r>
              <a:rPr lang="en-US" baseline="0" dirty="0" smtClean="0"/>
              <a:t>The user can also on-demand and at real-time inspect semantic resources that match a fish name (this is the entity linking process) and can browse into the properties of a resource (this is the entity enrichment process).</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7</a:t>
            </a:fld>
            <a:endParaRPr lang="el-GR"/>
          </a:p>
        </p:txBody>
      </p:sp>
    </p:spTree>
    <p:extLst>
      <p:ext uri="{BB962C8B-B14F-4D97-AF65-F5344CB8AC3E}">
        <p14:creationId xmlns:p14="http://schemas.microsoft.com/office/powerpoint/2010/main" val="2093063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each community of users has different needs, which in our scenario means that X-Search should support different configuration. </a:t>
            </a:r>
          </a:p>
          <a:p>
            <a:r>
              <a:rPr lang="en-US" baseline="0" dirty="0" smtClean="0"/>
              <a:t>For instance, scientists in an organization may want to also inspect other categories of entities in the search results, apart from Fish Species, for example Water Areas and Countries.</a:t>
            </a:r>
          </a:p>
          <a:p>
            <a:r>
              <a:rPr lang="en-US" baseline="0" dirty="0" smtClean="0"/>
              <a:t>In addition, different communities of users may want to link and enrich the identified species with resources from different sources. For instance, one may want images from DBpedia, others with scientific papers that describe the genome of the species. </a:t>
            </a:r>
          </a:p>
          <a:p>
            <a:endParaRPr lang="en-US" baseline="0" dirty="0" smtClean="0"/>
          </a:p>
          <a:p>
            <a:r>
              <a:rPr lang="en-US" baseline="0" dirty="0" smtClean="0"/>
              <a:t>Moreover, and since the needs of a community constantly change, we would like to be able to dynamically change the configuration at any time without requiring to redeploy the system.</a:t>
            </a:r>
          </a:p>
          <a:p>
            <a:endParaRPr lang="en-US" baseline="0" dirty="0" smtClean="0"/>
          </a:p>
          <a:p>
            <a:r>
              <a:rPr lang="en-US" baseline="0" dirty="0" smtClean="0"/>
              <a:t>Finally, and since the LOD constantly grows and changes, X-Search should be aware of the fresh information.</a:t>
            </a:r>
            <a:endParaRPr lang="el-GR" dirty="0"/>
          </a:p>
        </p:txBody>
      </p:sp>
      <p:sp>
        <p:nvSpPr>
          <p:cNvPr id="4" name="Slide Number Placeholder 3"/>
          <p:cNvSpPr>
            <a:spLocks noGrp="1"/>
          </p:cNvSpPr>
          <p:nvPr>
            <p:ph type="sldNum" sz="quarter" idx="10"/>
          </p:nvPr>
        </p:nvSpPr>
        <p:spPr/>
        <p:txBody>
          <a:bodyPr/>
          <a:lstStyle/>
          <a:p>
            <a:fld id="{1E81F32E-8797-40AB-803C-CAE0D3142054}" type="slidenum">
              <a:rPr lang="el-GR" smtClean="0"/>
              <a:t>8</a:t>
            </a:fld>
            <a:endParaRPr lang="el-GR"/>
          </a:p>
        </p:txBody>
      </p:sp>
    </p:spTree>
    <p:extLst>
      <p:ext uri="{BB962C8B-B14F-4D97-AF65-F5344CB8AC3E}">
        <p14:creationId xmlns:p14="http://schemas.microsoft.com/office/powerpoint/2010/main" val="6742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the</a:t>
            </a:r>
            <a:r>
              <a:rPr lang="en-US" baseline="0" dirty="0" smtClean="0"/>
              <a:t> following slides we will se a generic model which allows the dynamic configuration of a NEE system. The key point is that this model can be also exploited by existing entity mining systems.</a:t>
            </a:r>
          </a:p>
          <a:p>
            <a:r>
              <a:rPr lang="en-US" baseline="0" dirty="0" smtClean="0"/>
              <a:t>In the sequel, we will see X-Link, a fully configurable NEE tool that we have designed and implemented that supports the proposed model.</a:t>
            </a:r>
          </a:p>
          <a:p>
            <a:r>
              <a:rPr lang="en-US" baseline="0" dirty="0" smtClean="0"/>
              <a:t>Then, I will also present the results of a task-based user study and of a case study that demonstrate the usability and the feasibility of the proposed approach, and finally we will see the lessons learned, limitations and some thoughts of how to cope with the limitations. </a:t>
            </a:r>
          </a:p>
        </p:txBody>
      </p:sp>
      <p:sp>
        <p:nvSpPr>
          <p:cNvPr id="4" name="Slide Number Placeholder 3"/>
          <p:cNvSpPr>
            <a:spLocks noGrp="1"/>
          </p:cNvSpPr>
          <p:nvPr>
            <p:ph type="sldNum" sz="quarter" idx="10"/>
          </p:nvPr>
        </p:nvSpPr>
        <p:spPr/>
        <p:txBody>
          <a:bodyPr/>
          <a:lstStyle/>
          <a:p>
            <a:fld id="{1E81F32E-8797-40AB-803C-CAE0D3142054}" type="slidenum">
              <a:rPr lang="el-GR" smtClean="0"/>
              <a:t>9</a:t>
            </a:fld>
            <a:endParaRPr lang="el-GR"/>
          </a:p>
        </p:txBody>
      </p:sp>
    </p:spTree>
    <p:extLst>
      <p:ext uri="{BB962C8B-B14F-4D97-AF65-F5344CB8AC3E}">
        <p14:creationId xmlns:p14="http://schemas.microsoft.com/office/powerpoint/2010/main" val="347943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371600" y="3886200"/>
            <a:ext cx="6400800" cy="1752600"/>
          </a:xfr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dirty="0" smtClean="0"/>
              <a:t>Κάντε κλικ για να επεξεργαστείτε τον υπότιτλο του υποδείγματος</a:t>
            </a:r>
            <a:endParaRPr lang="el-GR" dirty="0"/>
          </a:p>
        </p:txBody>
      </p:sp>
      <p:sp>
        <p:nvSpPr>
          <p:cNvPr id="6" name="5 - Θέση αριθμού διαφάνειας"/>
          <p:cNvSpPr>
            <a:spLocks noGrp="1"/>
          </p:cNvSpPr>
          <p:nvPr>
            <p:ph type="sldNum" sz="quarter" idx="12"/>
          </p:nvPr>
        </p:nvSpPr>
        <p:spPr/>
        <p:txBody>
          <a:bodyPr/>
          <a:lstStyle>
            <a:lvl1pPr>
              <a:defRPr/>
            </a:lvl1pPr>
          </a:lstStyle>
          <a:p>
            <a:pPr>
              <a:defRPr/>
            </a:pPr>
            <a:fld id="{9D2A3FA0-7CD3-4804-822D-3386852BDCAA}" type="slidenum">
              <a:rPr lang="el-GR">
                <a:solidFill>
                  <a:srgbClr val="FFFFFF"/>
                </a:solidFill>
              </a:rPr>
              <a:pPr>
                <a:defRPr/>
              </a:pPr>
              <a:t>‹#›</a:t>
            </a:fld>
            <a:endParaRPr lang="el-GR">
              <a:solidFill>
                <a:srgbClr val="FFFFFF"/>
              </a:solidFill>
            </a:endParaRPr>
          </a:p>
        </p:txBody>
      </p:sp>
      <p:sp>
        <p:nvSpPr>
          <p:cNvPr id="7" name="Rectangle 4"/>
          <p:cNvSpPr>
            <a:spLocks noGrp="1" noChangeArrowheads="1"/>
          </p:cNvSpPr>
          <p:nvPr>
            <p:ph type="dt" sz="half" idx="2"/>
          </p:nvPr>
        </p:nvSpPr>
        <p:spPr bwMode="auto">
          <a:xfrm>
            <a:off x="0" y="6575690"/>
            <a:ext cx="9144000"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Calibri" pitchFamily="34" charset="0"/>
                <a:cs typeface="Calibri" pitchFamily="34" charset="0"/>
              </a:defRPr>
            </a:lvl1p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
        <p:nvSpPr>
          <p:cNvPr id="8" name="Title 7"/>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30668397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4" name="9 - Ορθογώνιο"/>
          <p:cNvSpPr/>
          <p:nvPr userDrawn="1"/>
        </p:nvSpPr>
        <p:spPr>
          <a:xfrm>
            <a:off x="71439" y="1071564"/>
            <a:ext cx="8929687" cy="535781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a:solidFill>
                <a:srgbClr val="FFFFFF"/>
              </a:solidFill>
            </a:endParaRPr>
          </a:p>
        </p:txBody>
      </p:sp>
      <p:sp>
        <p:nvSpPr>
          <p:cNvPr id="2" name="1 - Τίτλος"/>
          <p:cNvSpPr>
            <a:spLocks noGrp="1"/>
          </p:cNvSpPr>
          <p:nvPr>
            <p:ph type="title"/>
          </p:nvPr>
        </p:nvSpPr>
        <p:spPr>
          <a:xfrm>
            <a:off x="71405" y="71414"/>
            <a:ext cx="8920195" cy="857256"/>
          </a:xfrm>
          <a:solidFill>
            <a:srgbClr val="FFFFEB"/>
          </a:solidFill>
          <a:ln w="12700">
            <a:solidFill>
              <a:schemeClr val="accent5">
                <a:lumMod val="50000"/>
              </a:schemeClr>
            </a:solidFill>
          </a:ln>
        </p:spPr>
        <p:txBody>
          <a:bodyPr/>
          <a:lstStyle>
            <a:lvl1pPr algn="l">
              <a:defRPr sz="3000"/>
            </a:lvl1pPr>
          </a:lstStyle>
          <a:p>
            <a:r>
              <a:rPr lang="el-GR" dirty="0" err="1" smtClean="0"/>
              <a:t>Kλικ</a:t>
            </a:r>
            <a:r>
              <a:rPr lang="el-GR" dirty="0" smtClean="0"/>
              <a:t> για επεξεργασία του τίτλου</a:t>
            </a:r>
            <a:endParaRPr lang="el-GR" dirty="0"/>
          </a:p>
        </p:txBody>
      </p:sp>
      <p:sp>
        <p:nvSpPr>
          <p:cNvPr id="3" name="2 - Θέση περιεχομένου"/>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5 - Θέση αριθμού διαφάνειας"/>
          <p:cNvSpPr>
            <a:spLocks noGrp="1"/>
          </p:cNvSpPr>
          <p:nvPr>
            <p:ph type="sldNum" sz="quarter" idx="11"/>
          </p:nvPr>
        </p:nvSpPr>
        <p:spPr/>
        <p:txBody>
          <a:bodyPr/>
          <a:lstStyle>
            <a:lvl1pPr>
              <a:defRPr/>
            </a:lvl1pPr>
          </a:lstStyle>
          <a:p>
            <a:pPr>
              <a:defRPr/>
            </a:pPr>
            <a:fld id="{498DE284-958A-49DE-BD85-06B07B72B9C4}" type="slidenum">
              <a:rPr lang="el-GR">
                <a:solidFill>
                  <a:srgbClr val="FFFFFF"/>
                </a:solidFill>
              </a:rPr>
              <a:pPr>
                <a:defRPr/>
              </a:pPr>
              <a:t>‹#›</a:t>
            </a:fld>
            <a:endParaRPr lang="el-GR">
              <a:solidFill>
                <a:srgbClr val="FFFFFF"/>
              </a:solidFill>
            </a:endParaRPr>
          </a:p>
        </p:txBody>
      </p:sp>
      <p:sp>
        <p:nvSpPr>
          <p:cNvPr id="7" name="Rectangle 4"/>
          <p:cNvSpPr>
            <a:spLocks noGrp="1" noChangeArrowheads="1"/>
          </p:cNvSpPr>
          <p:nvPr>
            <p:ph type="dt" sz="half" idx="2"/>
          </p:nvPr>
        </p:nvSpPr>
        <p:spPr bwMode="auto">
          <a:xfrm>
            <a:off x="0" y="6575690"/>
            <a:ext cx="9144000"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Calibri" pitchFamily="34" charset="0"/>
                <a:cs typeface="Calibri" pitchFamily="34" charset="0"/>
              </a:defRPr>
            </a:lvl1p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18154138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spect="1" noChangeArrowheads="1"/>
          </p:cNvSpPr>
          <p:nvPr userDrawn="1"/>
        </p:nvSpPr>
        <p:spPr bwMode="auto">
          <a:xfrm>
            <a:off x="0" y="6553201"/>
            <a:ext cx="9144000" cy="276999"/>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endParaRPr lang="el-GR" smtClean="0">
              <a:solidFill>
                <a:srgbClr val="000000"/>
              </a:solidFill>
            </a:endParaRPr>
          </a:p>
        </p:txBody>
      </p:sp>
      <p:sp>
        <p:nvSpPr>
          <p:cNvPr id="2051" name="Rectangle 2"/>
          <p:cNvSpPr>
            <a:spLocks noGrp="1" noChangeArrowheads="1"/>
          </p:cNvSpPr>
          <p:nvPr>
            <p:ph type="title"/>
          </p:nvPr>
        </p:nvSpPr>
        <p:spPr bwMode="auto">
          <a:xfrm>
            <a:off x="142875" y="142875"/>
            <a:ext cx="8858251" cy="706438"/>
          </a:xfrm>
          <a:prstGeom prst="rect">
            <a:avLst/>
          </a:prstGeom>
          <a:solidFill>
            <a:srgbClr val="FFFFEB"/>
          </a:solidFill>
          <a:ln w="9525">
            <a:solidFill>
              <a:schemeClr val="accent5"/>
            </a:solidFill>
            <a:miter lim="800000"/>
            <a:headEnd/>
            <a:tailEnd/>
          </a:ln>
        </p:spPr>
        <p:txBody>
          <a:bodyPr vert="horz" wrap="square" lIns="91440" tIns="45720" rIns="91440" bIns="45720" numCol="1" anchor="ctr"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title</a:t>
            </a:r>
            <a:r>
              <a:rPr lang="el-GR" dirty="0" smtClean="0"/>
              <a:t> </a:t>
            </a:r>
            <a:r>
              <a:rPr lang="el-GR" dirty="0" err="1" smtClean="0"/>
              <a:t>style</a:t>
            </a:r>
            <a:endParaRPr lang="el-GR" dirty="0" smtClean="0"/>
          </a:p>
        </p:txBody>
      </p:sp>
      <p:sp>
        <p:nvSpPr>
          <p:cNvPr id="1028" name="Rectangle 3"/>
          <p:cNvSpPr>
            <a:spLocks noGrp="1" noChangeArrowheads="1"/>
          </p:cNvSpPr>
          <p:nvPr>
            <p:ph type="body" idx="1"/>
          </p:nvPr>
        </p:nvSpPr>
        <p:spPr bwMode="auto">
          <a:xfrm>
            <a:off x="179389" y="1125538"/>
            <a:ext cx="87852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text</a:t>
            </a:r>
            <a:r>
              <a:rPr lang="el-GR" dirty="0" smtClean="0"/>
              <a:t> </a:t>
            </a:r>
            <a:r>
              <a:rPr lang="el-GR" dirty="0" err="1" smtClean="0"/>
              <a:t>styles</a:t>
            </a:r>
            <a:endParaRPr lang="el-GR" dirty="0" smtClean="0"/>
          </a:p>
          <a:p>
            <a:pPr lvl="1"/>
            <a:r>
              <a:rPr lang="el-GR" dirty="0" err="1" smtClean="0"/>
              <a:t>Second</a:t>
            </a:r>
            <a:r>
              <a:rPr lang="el-GR" dirty="0" smtClean="0"/>
              <a:t> </a:t>
            </a:r>
            <a:r>
              <a:rPr lang="el-GR" dirty="0" err="1" smtClean="0"/>
              <a:t>level</a:t>
            </a:r>
            <a:endParaRPr lang="el-GR" dirty="0" smtClean="0"/>
          </a:p>
          <a:p>
            <a:pPr lvl="2"/>
            <a:r>
              <a:rPr lang="el-GR" dirty="0" err="1" smtClean="0"/>
              <a:t>Third</a:t>
            </a:r>
            <a:r>
              <a:rPr lang="el-GR" dirty="0" smtClean="0"/>
              <a:t> </a:t>
            </a:r>
            <a:r>
              <a:rPr lang="el-GR" dirty="0" err="1" smtClean="0"/>
              <a:t>level</a:t>
            </a:r>
            <a:endParaRPr lang="el-GR" dirty="0" smtClean="0"/>
          </a:p>
          <a:p>
            <a:pPr lvl="3"/>
            <a:r>
              <a:rPr lang="el-GR" dirty="0" err="1" smtClean="0"/>
              <a:t>Fourth</a:t>
            </a:r>
            <a:r>
              <a:rPr lang="el-GR" dirty="0" smtClean="0"/>
              <a:t> </a:t>
            </a:r>
            <a:r>
              <a:rPr lang="el-GR" dirty="0" err="1" smtClean="0"/>
              <a:t>level</a:t>
            </a:r>
            <a:endParaRPr lang="el-GR" dirty="0" smtClean="0"/>
          </a:p>
          <a:p>
            <a:pPr lvl="4"/>
            <a:r>
              <a:rPr lang="el-GR" dirty="0" err="1" smtClean="0"/>
              <a:t>Fifth</a:t>
            </a:r>
            <a:r>
              <a:rPr lang="el-GR" dirty="0" smtClean="0"/>
              <a:t> </a:t>
            </a:r>
            <a:r>
              <a:rPr lang="el-GR" dirty="0" err="1" smtClean="0"/>
              <a:t>level</a:t>
            </a:r>
            <a:endParaRPr lang="el-GR" dirty="0" smtClean="0"/>
          </a:p>
        </p:txBody>
      </p:sp>
      <p:sp>
        <p:nvSpPr>
          <p:cNvPr id="1030" name="Rectangle 6"/>
          <p:cNvSpPr>
            <a:spLocks noGrp="1" noChangeArrowheads="1"/>
          </p:cNvSpPr>
          <p:nvPr>
            <p:ph type="sldNum" sz="quarter" idx="4"/>
          </p:nvPr>
        </p:nvSpPr>
        <p:spPr bwMode="auto">
          <a:xfrm>
            <a:off x="8423349" y="6553201"/>
            <a:ext cx="720651" cy="3241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0">
                <a:solidFill>
                  <a:schemeClr val="bg1"/>
                </a:solidFill>
                <a:latin typeface="Calibri" pitchFamily="34" charset="0"/>
                <a:cs typeface="Calibri" pitchFamily="34" charset="0"/>
              </a:defRPr>
            </a:lvl1pPr>
          </a:lstStyle>
          <a:p>
            <a:pPr fontAlgn="base">
              <a:spcBef>
                <a:spcPct val="0"/>
              </a:spcBef>
              <a:spcAft>
                <a:spcPct val="0"/>
              </a:spcAft>
              <a:defRPr/>
            </a:pPr>
            <a:fld id="{6CDFCDE3-587E-4529-BC58-384B999E1F53}" type="slidenum">
              <a:rPr lang="el-GR" smtClean="0">
                <a:solidFill>
                  <a:srgbClr val="FFFFFF"/>
                </a:solidFill>
              </a:rPr>
              <a:pPr fontAlgn="base">
                <a:spcBef>
                  <a:spcPct val="0"/>
                </a:spcBef>
                <a:spcAft>
                  <a:spcPct val="0"/>
                </a:spcAft>
                <a:defRPr/>
              </a:pPr>
              <a:t>‹#›</a:t>
            </a:fld>
            <a:endParaRPr lang="el-GR" dirty="0">
              <a:solidFill>
                <a:srgbClr val="FFFFFF"/>
              </a:solidFill>
            </a:endParaRPr>
          </a:p>
        </p:txBody>
      </p:sp>
      <p:sp>
        <p:nvSpPr>
          <p:cNvPr id="1032" name="Rectangle 9"/>
          <p:cNvSpPr>
            <a:spLocks noChangeArrowheads="1"/>
          </p:cNvSpPr>
          <p:nvPr userDrawn="1"/>
        </p:nvSpPr>
        <p:spPr bwMode="auto">
          <a:xfrm>
            <a:off x="623107" y="6559817"/>
            <a:ext cx="11064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GB" sz="1400" b="0" dirty="0" smtClean="0">
                <a:solidFill>
                  <a:srgbClr val="FFFFFF"/>
                </a:solidFill>
                <a:latin typeface="Calibri" pitchFamily="34" charset="0"/>
                <a:cs typeface="Calibri" pitchFamily="34" charset="0"/>
              </a:rPr>
              <a:t>FORTH-ICS </a:t>
            </a:r>
          </a:p>
        </p:txBody>
      </p:sp>
      <p:pic>
        <p:nvPicPr>
          <p:cNvPr id="1033" name="Picture 7" descr="diskos-origina1l27x7-15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98" y="6242051"/>
            <a:ext cx="6016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Grp="1" noChangeArrowheads="1"/>
          </p:cNvSpPr>
          <p:nvPr>
            <p:ph type="dt" sz="half" idx="2"/>
          </p:nvPr>
        </p:nvSpPr>
        <p:spPr bwMode="auto">
          <a:xfrm>
            <a:off x="0" y="6575690"/>
            <a:ext cx="9144000"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Calibri" pitchFamily="34" charset="0"/>
                <a:cs typeface="Calibri" pitchFamily="34" charset="0"/>
              </a:defRPr>
            </a:lvl1p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2569307266"/>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p:txStyles>
    <p:titleStyle>
      <a:lvl1pPr algn="l" rtl="0" eaLnBrk="0" fontAlgn="base" hangingPunct="0">
        <a:spcBef>
          <a:spcPct val="0"/>
        </a:spcBef>
        <a:spcAft>
          <a:spcPct val="0"/>
        </a:spcAft>
        <a:defRPr sz="3000">
          <a:solidFill>
            <a:schemeClr val="tx2"/>
          </a:solidFill>
          <a:latin typeface="Calibri" pitchFamily="34" charset="0"/>
          <a:ea typeface="+mj-ea"/>
          <a:cs typeface="Calibri" pitchFamily="34" charset="0"/>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16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ctrTitle"/>
          </p:nvPr>
        </p:nvSpPr>
        <p:spPr>
          <a:xfrm>
            <a:off x="-38100" y="1323876"/>
            <a:ext cx="9232899" cy="1512168"/>
          </a:xfrm>
          <a:ln>
            <a:solidFill>
              <a:srgbClr val="4BACC6"/>
            </a:solidFill>
          </a:ln>
        </p:spPr>
        <p:txBody>
          <a:bodyPr/>
          <a:lstStyle/>
          <a:p>
            <a:pPr algn="ctr" eaLnBrk="1" hangingPunct="1"/>
            <a:r>
              <a:rPr lang="en-US" sz="3600" b="1" dirty="0">
                <a:solidFill>
                  <a:srgbClr val="000000"/>
                </a:solidFill>
              </a:rPr>
              <a:t>Configuring Named Entity Extraction through</a:t>
            </a:r>
            <a:br>
              <a:rPr lang="en-US" sz="3600" b="1" dirty="0">
                <a:solidFill>
                  <a:srgbClr val="000000"/>
                </a:solidFill>
              </a:rPr>
            </a:br>
            <a:r>
              <a:rPr lang="en-US" sz="3600" b="1" dirty="0">
                <a:solidFill>
                  <a:srgbClr val="000000"/>
                </a:solidFill>
              </a:rPr>
              <a:t>Real-Time Exploitation of Linked Data</a:t>
            </a:r>
            <a:endParaRPr lang="el-GR" sz="2400" spc="300" dirty="0" smtClean="0">
              <a:solidFill>
                <a:srgbClr val="000000"/>
              </a:solidFill>
            </a:endParaRPr>
          </a:p>
        </p:txBody>
      </p:sp>
      <p:pic>
        <p:nvPicPr>
          <p:cNvPr id="1026" name="Picture 2" descr="C:\Users\pavlos098\Desktop\UoC-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0663" y="4927383"/>
            <a:ext cx="1004042" cy="10108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21941" y="5037450"/>
            <a:ext cx="2471510" cy="784830"/>
          </a:xfrm>
          <a:prstGeom prst="rect">
            <a:avLst/>
          </a:prstGeom>
          <a:noFill/>
        </p:spPr>
        <p:txBody>
          <a:bodyPr wrap="none" rtlCol="0">
            <a:spAutoFit/>
          </a:bodyPr>
          <a:lstStyle/>
          <a:p>
            <a:pPr>
              <a:lnSpc>
                <a:spcPts val="1800"/>
              </a:lnSpc>
            </a:pPr>
            <a:r>
              <a:rPr lang="en-US" sz="1400" b="1" dirty="0" smtClean="0">
                <a:solidFill>
                  <a:srgbClr val="621F02"/>
                </a:solidFill>
                <a:latin typeface="Calibri" pitchFamily="34" charset="0"/>
                <a:cs typeface="Calibri" pitchFamily="34" charset="0"/>
              </a:rPr>
              <a:t>University of Crete</a:t>
            </a:r>
          </a:p>
          <a:p>
            <a:pPr>
              <a:lnSpc>
                <a:spcPts val="1800"/>
              </a:lnSpc>
            </a:pPr>
            <a:r>
              <a:rPr lang="en-US" sz="1400" b="1" dirty="0">
                <a:solidFill>
                  <a:srgbClr val="621F02"/>
                </a:solidFill>
                <a:latin typeface="Calibri" pitchFamily="34" charset="0"/>
                <a:cs typeface="Calibri" pitchFamily="34" charset="0"/>
              </a:rPr>
              <a:t>Computer Science </a:t>
            </a:r>
            <a:r>
              <a:rPr lang="en-US" sz="1400" b="1" dirty="0" smtClean="0">
                <a:solidFill>
                  <a:srgbClr val="621F02"/>
                </a:solidFill>
                <a:latin typeface="Calibri" pitchFamily="34" charset="0"/>
                <a:cs typeface="Calibri" pitchFamily="34" charset="0"/>
              </a:rPr>
              <a:t>Department</a:t>
            </a:r>
          </a:p>
          <a:p>
            <a:pPr>
              <a:lnSpc>
                <a:spcPts val="1800"/>
              </a:lnSpc>
            </a:pPr>
            <a:r>
              <a:rPr lang="en-US" sz="1400" b="1" dirty="0" smtClean="0">
                <a:solidFill>
                  <a:srgbClr val="621F02"/>
                </a:solidFill>
                <a:latin typeface="Calibri" pitchFamily="34" charset="0"/>
                <a:cs typeface="Calibri" pitchFamily="34" charset="0"/>
              </a:rPr>
              <a:t>Greece </a:t>
            </a:r>
            <a:endParaRPr lang="en-US" sz="1400" b="1" dirty="0">
              <a:solidFill>
                <a:srgbClr val="621F02"/>
              </a:solidFill>
              <a:latin typeface="Calibri" pitchFamily="34" charset="0"/>
              <a:cs typeface="Calibri" pitchFamily="34" charset="0"/>
            </a:endParaRPr>
          </a:p>
        </p:txBody>
      </p:sp>
      <p:pic>
        <p:nvPicPr>
          <p:cNvPr id="1027" name="Picture 3" descr="C:\Users\pavlos098\Desktop\FORTH_Logo_PartnerDescription_Lar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268"/>
          <a:stretch/>
        </p:blipFill>
        <p:spPr bwMode="auto">
          <a:xfrm>
            <a:off x="88069" y="4950952"/>
            <a:ext cx="986962" cy="9659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36931" y="5037450"/>
            <a:ext cx="4494032" cy="784830"/>
          </a:xfrm>
          <a:prstGeom prst="rect">
            <a:avLst/>
          </a:prstGeom>
          <a:noFill/>
        </p:spPr>
        <p:txBody>
          <a:bodyPr wrap="square" rtlCol="0">
            <a:spAutoFit/>
          </a:bodyPr>
          <a:lstStyle/>
          <a:p>
            <a:pPr>
              <a:lnSpc>
                <a:spcPts val="1800"/>
              </a:lnSpc>
            </a:pPr>
            <a:r>
              <a:rPr lang="en-US" sz="1400" b="1" dirty="0" smtClean="0">
                <a:solidFill>
                  <a:srgbClr val="0A5A12"/>
                </a:solidFill>
                <a:latin typeface="Calibri" pitchFamily="34" charset="0"/>
                <a:cs typeface="Calibri" pitchFamily="34" charset="0"/>
              </a:rPr>
              <a:t>Foundation for Research  and Technology – Hellas (FORTH)</a:t>
            </a:r>
          </a:p>
          <a:p>
            <a:pPr>
              <a:lnSpc>
                <a:spcPts val="1800"/>
              </a:lnSpc>
            </a:pPr>
            <a:r>
              <a:rPr lang="en-US" sz="1400" b="1" dirty="0" smtClean="0">
                <a:solidFill>
                  <a:srgbClr val="0A5A12"/>
                </a:solidFill>
                <a:latin typeface="Calibri" pitchFamily="34" charset="0"/>
                <a:cs typeface="Calibri" pitchFamily="34" charset="0"/>
              </a:rPr>
              <a:t>Institute of Computer Science (ICS)</a:t>
            </a:r>
          </a:p>
          <a:p>
            <a:pPr>
              <a:lnSpc>
                <a:spcPts val="1800"/>
              </a:lnSpc>
            </a:pPr>
            <a:r>
              <a:rPr lang="en-US" sz="1400" b="1" dirty="0" smtClean="0">
                <a:solidFill>
                  <a:srgbClr val="0A5A12"/>
                </a:solidFill>
                <a:latin typeface="Calibri" pitchFamily="34" charset="0"/>
                <a:cs typeface="Calibri" pitchFamily="34" charset="0"/>
              </a:rPr>
              <a:t>Information Systems Laboratory (ISL)</a:t>
            </a:r>
          </a:p>
        </p:txBody>
      </p:sp>
      <p:sp>
        <p:nvSpPr>
          <p:cNvPr id="6" name="Slide Number Placeholder 5"/>
          <p:cNvSpPr>
            <a:spLocks noGrp="1"/>
          </p:cNvSpPr>
          <p:nvPr>
            <p:ph type="sldNum" sz="quarter" idx="12"/>
          </p:nvPr>
        </p:nvSpPr>
        <p:spPr/>
        <p:txBody>
          <a:bodyPr/>
          <a:lstStyle/>
          <a:p>
            <a:pPr>
              <a:defRPr/>
            </a:pPr>
            <a:fld id="{9D2A3FA0-7CD3-4804-822D-3386852BDCAA}" type="slidenum">
              <a:rPr lang="el-GR" smtClean="0">
                <a:solidFill>
                  <a:srgbClr val="FFFFFF"/>
                </a:solidFill>
              </a:rPr>
              <a:pPr>
                <a:defRPr/>
              </a:pPr>
              <a:t>1</a:t>
            </a:fld>
            <a:endParaRPr lang="el-GR">
              <a:solidFill>
                <a:srgbClr val="FFFFFF"/>
              </a:solidFill>
            </a:endParaRPr>
          </a:p>
        </p:txBody>
      </p:sp>
      <p:sp>
        <p:nvSpPr>
          <p:cNvPr id="4" name="Subtitle 3"/>
          <p:cNvSpPr>
            <a:spLocks noGrp="1"/>
          </p:cNvSpPr>
          <p:nvPr>
            <p:ph type="subTitle" idx="1"/>
          </p:nvPr>
        </p:nvSpPr>
        <p:spPr>
          <a:xfrm>
            <a:off x="0" y="3188568"/>
            <a:ext cx="9144000" cy="1752600"/>
          </a:xfrm>
        </p:spPr>
        <p:txBody>
          <a:bodyPr/>
          <a:lstStyle/>
          <a:p>
            <a:r>
              <a:rPr lang="en-US" u="sng" dirty="0" err="1">
                <a:solidFill>
                  <a:srgbClr val="000000"/>
                </a:solidFill>
              </a:rPr>
              <a:t>Pavlos</a:t>
            </a:r>
            <a:r>
              <a:rPr lang="en-US" u="sng" dirty="0">
                <a:solidFill>
                  <a:srgbClr val="000000"/>
                </a:solidFill>
              </a:rPr>
              <a:t> Fafalios</a:t>
            </a:r>
            <a:r>
              <a:rPr lang="en-US" dirty="0">
                <a:solidFill>
                  <a:srgbClr val="000000"/>
                </a:solidFill>
              </a:rPr>
              <a:t>, </a:t>
            </a:r>
            <a:r>
              <a:rPr lang="en-US" dirty="0" err="1">
                <a:solidFill>
                  <a:srgbClr val="000000"/>
                </a:solidFill>
              </a:rPr>
              <a:t>Manolis</a:t>
            </a:r>
            <a:r>
              <a:rPr lang="en-US" dirty="0">
                <a:solidFill>
                  <a:srgbClr val="000000"/>
                </a:solidFill>
              </a:rPr>
              <a:t> </a:t>
            </a:r>
            <a:r>
              <a:rPr lang="en-US" dirty="0" err="1">
                <a:solidFill>
                  <a:srgbClr val="000000"/>
                </a:solidFill>
              </a:rPr>
              <a:t>Baritakis</a:t>
            </a:r>
            <a:r>
              <a:rPr lang="en-US" dirty="0">
                <a:solidFill>
                  <a:srgbClr val="000000"/>
                </a:solidFill>
              </a:rPr>
              <a:t> and </a:t>
            </a:r>
            <a:r>
              <a:rPr lang="en-US" dirty="0" err="1">
                <a:solidFill>
                  <a:srgbClr val="000000"/>
                </a:solidFill>
              </a:rPr>
              <a:t>Yannis</a:t>
            </a:r>
            <a:r>
              <a:rPr lang="en-US" dirty="0">
                <a:solidFill>
                  <a:srgbClr val="000000"/>
                </a:solidFill>
              </a:rPr>
              <a:t> </a:t>
            </a:r>
            <a:r>
              <a:rPr lang="en-US" dirty="0" err="1">
                <a:solidFill>
                  <a:srgbClr val="000000"/>
                </a:solidFill>
              </a:rPr>
              <a:t>Tzitzikas</a:t>
            </a:r>
            <a:r>
              <a:rPr lang="en-US" dirty="0">
                <a:solidFill>
                  <a:srgbClr val="000000"/>
                </a:solidFill>
              </a:rPr>
              <a:t/>
            </a:r>
            <a:br>
              <a:rPr lang="en-US" dirty="0">
                <a:solidFill>
                  <a:srgbClr val="000000"/>
                </a:solidFill>
              </a:rPr>
            </a:br>
            <a:endParaRPr lang="el-GR" sz="1800" dirty="0"/>
          </a:p>
        </p:txBody>
      </p:sp>
      <p:sp>
        <p:nvSpPr>
          <p:cNvPr id="3" name="Date Placeholder 2"/>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
        <p:nvSpPr>
          <p:cNvPr id="7" name="Rectangle 6"/>
          <p:cNvSpPr/>
          <p:nvPr/>
        </p:nvSpPr>
        <p:spPr>
          <a:xfrm>
            <a:off x="1254876" y="3586758"/>
            <a:ext cx="1879554" cy="338554"/>
          </a:xfrm>
          <a:prstGeom prst="rect">
            <a:avLst/>
          </a:prstGeom>
        </p:spPr>
        <p:txBody>
          <a:bodyPr wrap="none">
            <a:spAutoFit/>
          </a:bodyPr>
          <a:lstStyle/>
          <a:p>
            <a:r>
              <a:rPr lang="en-US" sz="1600" i="1" dirty="0" smtClean="0">
                <a:solidFill>
                  <a:schemeClr val="accent2">
                    <a:lumMod val="50000"/>
                  </a:schemeClr>
                </a:solidFill>
                <a:latin typeface="Calibri" panose="020F0502020204030204" pitchFamily="34" charset="0"/>
              </a:rPr>
              <a:t>fafalios@ics.forth.gr</a:t>
            </a:r>
            <a:endParaRPr lang="el-GR" sz="1600" i="1" dirty="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val="4055488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l-GR" dirty="0"/>
          </a:p>
        </p:txBody>
      </p:sp>
      <p:sp>
        <p:nvSpPr>
          <p:cNvPr id="3" name="Content Placeholder 2"/>
          <p:cNvSpPr>
            <a:spLocks noGrp="1"/>
          </p:cNvSpPr>
          <p:nvPr>
            <p:ph idx="1"/>
          </p:nvPr>
        </p:nvSpPr>
        <p:spPr>
          <a:xfrm>
            <a:off x="179389" y="1239838"/>
            <a:ext cx="8785225" cy="5111774"/>
          </a:xfrm>
        </p:spPr>
        <p:txBody>
          <a:bodyPr>
            <a:normAutofit fontScale="92500" lnSpcReduction="20000"/>
          </a:bodyPr>
          <a:lstStyle/>
          <a:p>
            <a:r>
              <a:rPr lang="en-US" sz="3200" dirty="0" smtClean="0">
                <a:solidFill>
                  <a:schemeClr val="bg1">
                    <a:lumMod val="85000"/>
                  </a:schemeClr>
                </a:solidFill>
              </a:rPr>
              <a:t>Introduction</a:t>
            </a:r>
          </a:p>
          <a:p>
            <a:pPr lvl="1"/>
            <a:r>
              <a:rPr lang="en-US" sz="2200" i="1" dirty="0" smtClean="0">
                <a:solidFill>
                  <a:schemeClr val="bg1">
                    <a:lumMod val="85000"/>
                  </a:schemeClr>
                </a:solidFill>
              </a:rPr>
              <a:t>Named entity extraction / Motivation / Contribution</a:t>
            </a:r>
          </a:p>
          <a:p>
            <a:pPr marL="457200" lvl="1" indent="0">
              <a:buNone/>
            </a:pPr>
            <a:endParaRPr lang="en-US" sz="2200" dirty="0" smtClean="0"/>
          </a:p>
          <a:p>
            <a:r>
              <a:rPr lang="en-US" sz="3200" dirty="0" smtClean="0"/>
              <a:t>The proposed approach</a:t>
            </a:r>
          </a:p>
          <a:p>
            <a:pPr lvl="1"/>
            <a:r>
              <a:rPr lang="en-US" sz="2200" i="1" dirty="0" smtClean="0"/>
              <a:t>The </a:t>
            </a:r>
            <a:r>
              <a:rPr lang="en-US" sz="2200" i="1" dirty="0" smtClean="0">
                <a:solidFill>
                  <a:schemeClr val="accent1">
                    <a:lumMod val="50000"/>
                  </a:schemeClr>
                </a:solidFill>
              </a:rPr>
              <a:t>configuration model</a:t>
            </a:r>
          </a:p>
          <a:p>
            <a:pPr marL="457200" lvl="1" indent="0">
              <a:buNone/>
            </a:pPr>
            <a:endParaRPr lang="en-US" sz="2200" dirty="0" smtClean="0"/>
          </a:p>
          <a:p>
            <a:r>
              <a:rPr lang="en-US" sz="3200" dirty="0" smtClean="0">
                <a:solidFill>
                  <a:schemeClr val="bg1">
                    <a:lumMod val="85000"/>
                  </a:schemeClr>
                </a:solidFill>
              </a:rPr>
              <a:t>The system X-Link</a:t>
            </a:r>
          </a:p>
          <a:p>
            <a:pPr lvl="1"/>
            <a:r>
              <a:rPr lang="en-US" sz="2200" i="1" dirty="0" smtClean="0">
                <a:solidFill>
                  <a:schemeClr val="bg1">
                    <a:lumMod val="85000"/>
                  </a:schemeClr>
                </a:solidFill>
              </a:rPr>
              <a:t>Architecture / Functionality / Configurability / Applications</a:t>
            </a:r>
          </a:p>
          <a:p>
            <a:pPr marL="457200" lvl="1" indent="0">
              <a:buNone/>
            </a:pPr>
            <a:endParaRPr lang="en-US" sz="2200" dirty="0" smtClean="0">
              <a:solidFill>
                <a:schemeClr val="bg1">
                  <a:lumMod val="85000"/>
                </a:schemeClr>
              </a:solidFill>
            </a:endParaRPr>
          </a:p>
          <a:p>
            <a:r>
              <a:rPr lang="en-US" sz="3200" dirty="0" smtClean="0">
                <a:solidFill>
                  <a:schemeClr val="bg1">
                    <a:lumMod val="85000"/>
                  </a:schemeClr>
                </a:solidFill>
              </a:rPr>
              <a:t>Evaluation</a:t>
            </a:r>
          </a:p>
          <a:p>
            <a:pPr lvl="1"/>
            <a:r>
              <a:rPr lang="en-US" sz="2200" i="1" dirty="0" smtClean="0">
                <a:solidFill>
                  <a:schemeClr val="bg1">
                    <a:lumMod val="85000"/>
                  </a:schemeClr>
                </a:solidFill>
              </a:rPr>
              <a:t>User study / Case study</a:t>
            </a:r>
          </a:p>
          <a:p>
            <a:pPr marL="457200" lvl="1" indent="0">
              <a:buNone/>
            </a:pPr>
            <a:endParaRPr lang="en-US" sz="2200" dirty="0" smtClean="0">
              <a:solidFill>
                <a:schemeClr val="bg1">
                  <a:lumMod val="85000"/>
                </a:schemeClr>
              </a:solidFill>
            </a:endParaRPr>
          </a:p>
          <a:p>
            <a:r>
              <a:rPr lang="en-US" sz="3200" dirty="0" smtClean="0">
                <a:solidFill>
                  <a:schemeClr val="bg1">
                    <a:lumMod val="85000"/>
                  </a:schemeClr>
                </a:solidFill>
              </a:rPr>
              <a:t>Conclusion</a:t>
            </a:r>
            <a:r>
              <a:rPr lang="en-US" sz="3200" dirty="0">
                <a:solidFill>
                  <a:schemeClr val="bg1">
                    <a:lumMod val="85000"/>
                  </a:schemeClr>
                </a:solidFill>
              </a:rPr>
              <a:t> </a:t>
            </a:r>
            <a:r>
              <a:rPr lang="en-US" sz="3200" dirty="0" smtClean="0">
                <a:solidFill>
                  <a:schemeClr val="bg1">
                    <a:lumMod val="85000"/>
                  </a:schemeClr>
                </a:solidFill>
              </a:rPr>
              <a:t>and Future Research</a:t>
            </a: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10</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3425162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225" t="34328" r="17611"/>
          <a:stretch/>
        </p:blipFill>
        <p:spPr bwMode="auto">
          <a:xfrm>
            <a:off x="5986648" y="2739827"/>
            <a:ext cx="1284102" cy="1885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Configuration Model</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11</a:t>
            </a:fld>
            <a:endParaRPr lang="el-GR">
              <a:solidFill>
                <a:srgbClr val="FFFFFF"/>
              </a:solidFill>
            </a:endParaRPr>
          </a:p>
        </p:txBody>
      </p:sp>
      <p:sp>
        <p:nvSpPr>
          <p:cNvPr id="5" name="Date Placeholder 4"/>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1" r="45376" b="65951"/>
          <a:stretch/>
        </p:blipFill>
        <p:spPr bwMode="auto">
          <a:xfrm>
            <a:off x="395536" y="1772816"/>
            <a:ext cx="4570288" cy="97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006" b="66127"/>
          <a:stretch/>
        </p:blipFill>
        <p:spPr bwMode="auto">
          <a:xfrm>
            <a:off x="4973761" y="1767485"/>
            <a:ext cx="3810000" cy="97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200" r="60702"/>
          <a:stretch/>
        </p:blipFill>
        <p:spPr bwMode="auto">
          <a:xfrm>
            <a:off x="308288" y="2750448"/>
            <a:ext cx="3327608" cy="188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84" t="34200" r="35083"/>
          <a:stretch/>
        </p:blipFill>
        <p:spPr bwMode="auto">
          <a:xfrm>
            <a:off x="3629612" y="2753375"/>
            <a:ext cx="2170520" cy="188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503" t="34328"/>
          <a:stretch/>
        </p:blipFill>
        <p:spPr bwMode="auto">
          <a:xfrm>
            <a:off x="7272486" y="2740027"/>
            <a:ext cx="1481552" cy="1885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9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a:off x="3443734" y="5746799"/>
            <a:ext cx="325297" cy="0"/>
          </a:xfrm>
          <a:prstGeom prst="line">
            <a:avLst/>
          </a:prstGeom>
          <a:ln>
            <a:gradFill>
              <a:gsLst>
                <a:gs pos="0">
                  <a:schemeClr val="tx1"/>
                </a:gs>
                <a:gs pos="50000">
                  <a:srgbClr val="494949"/>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a:off x="668559" y="4722515"/>
            <a:ext cx="1260639" cy="1011934"/>
          </a:xfrm>
          <a:prstGeom prst="bentConnector3">
            <a:avLst>
              <a:gd name="adj1" fmla="val 72919"/>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Example of the Configuration Model</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12</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
        <p:nvSpPr>
          <p:cNvPr id="7" name="Rectangle 6"/>
          <p:cNvSpPr/>
          <p:nvPr/>
        </p:nvSpPr>
        <p:spPr>
          <a:xfrm>
            <a:off x="164592" y="2248449"/>
            <a:ext cx="1079500" cy="864096"/>
          </a:xfrm>
          <a:prstGeom prst="rect">
            <a:avLst/>
          </a:prstGeom>
          <a:solidFill>
            <a:schemeClr val="accent5">
              <a:lumMod val="9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latin typeface="Calibri" panose="020F0502020204030204" pitchFamily="34" charset="0"/>
              </a:rPr>
              <a:t>Fish</a:t>
            </a:r>
            <a:br>
              <a:rPr lang="en-US" sz="2000" b="1" dirty="0" smtClean="0">
                <a:solidFill>
                  <a:srgbClr val="C00000"/>
                </a:solidFill>
                <a:latin typeface="Calibri" panose="020F0502020204030204" pitchFamily="34" charset="0"/>
              </a:rPr>
            </a:br>
            <a:r>
              <a:rPr lang="en-US" sz="2000" b="1" dirty="0" smtClean="0">
                <a:solidFill>
                  <a:srgbClr val="C00000"/>
                </a:solidFill>
                <a:latin typeface="Calibri" panose="020F0502020204030204" pitchFamily="34" charset="0"/>
              </a:rPr>
              <a:t>Species</a:t>
            </a:r>
            <a:endParaRPr lang="el-GR" sz="2000" b="1" dirty="0">
              <a:solidFill>
                <a:srgbClr val="C00000"/>
              </a:solidFill>
              <a:latin typeface="Calibri" panose="020F0502020204030204" pitchFamily="34" charset="0"/>
            </a:endParaRPr>
          </a:p>
        </p:txBody>
      </p:sp>
      <p:sp>
        <p:nvSpPr>
          <p:cNvPr id="8" name="Rectangle 7"/>
          <p:cNvSpPr/>
          <p:nvPr/>
        </p:nvSpPr>
        <p:spPr>
          <a:xfrm>
            <a:off x="188976" y="4289276"/>
            <a:ext cx="1076796" cy="864096"/>
          </a:xfrm>
          <a:prstGeom prst="rect">
            <a:avLst/>
          </a:prstGeom>
          <a:solidFill>
            <a:schemeClr val="accent5">
              <a:lumMod val="9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latin typeface="Calibri" panose="020F0502020204030204" pitchFamily="34" charset="0"/>
              </a:rPr>
              <a:t>Country</a:t>
            </a:r>
            <a:endParaRPr lang="el-GR" sz="2000" b="1" dirty="0">
              <a:solidFill>
                <a:srgbClr val="C00000"/>
              </a:solidFill>
              <a:latin typeface="Calibri" panose="020F0502020204030204" pitchFamily="34" charset="0"/>
            </a:endParaRPr>
          </a:p>
        </p:txBody>
      </p:sp>
      <p:sp>
        <p:nvSpPr>
          <p:cNvPr id="9" name="Rectangle 8"/>
          <p:cNvSpPr/>
          <p:nvPr/>
        </p:nvSpPr>
        <p:spPr>
          <a:xfrm>
            <a:off x="2049564" y="1718492"/>
            <a:ext cx="1512168" cy="618137"/>
          </a:xfrm>
          <a:prstGeom prst="rect">
            <a:avLst/>
          </a:prstGeom>
          <a:solidFill>
            <a:schemeClr val="accent5"/>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latin typeface="Calibri" panose="020F0502020204030204" pitchFamily="34" charset="0"/>
              </a:rPr>
              <a:t>DBpedia </a:t>
            </a:r>
            <a:br>
              <a:rPr lang="en-US" sz="2000" b="1" dirty="0" smtClean="0">
                <a:solidFill>
                  <a:srgbClr val="C00000"/>
                </a:solidFill>
                <a:latin typeface="Calibri" panose="020F0502020204030204" pitchFamily="34" charset="0"/>
              </a:rPr>
            </a:br>
            <a:r>
              <a:rPr lang="en-US" sz="2000" b="1" dirty="0" smtClean="0">
                <a:solidFill>
                  <a:srgbClr val="C00000"/>
                </a:solidFill>
                <a:latin typeface="Calibri" panose="020F0502020204030204" pitchFamily="34" charset="0"/>
              </a:rPr>
              <a:t>Mirror</a:t>
            </a:r>
            <a:endParaRPr lang="el-GR" sz="2000" b="1" dirty="0">
              <a:solidFill>
                <a:srgbClr val="C00000"/>
              </a:solidFill>
              <a:latin typeface="Calibri" panose="020F0502020204030204" pitchFamily="34" charset="0"/>
            </a:endParaRPr>
          </a:p>
        </p:txBody>
      </p:sp>
      <p:sp>
        <p:nvSpPr>
          <p:cNvPr id="10" name="Rectangle 9"/>
          <p:cNvSpPr/>
          <p:nvPr/>
        </p:nvSpPr>
        <p:spPr>
          <a:xfrm>
            <a:off x="2052216" y="2988787"/>
            <a:ext cx="1512168" cy="635277"/>
          </a:xfrm>
          <a:prstGeom prst="rect">
            <a:avLst/>
          </a:prstGeom>
          <a:solidFill>
            <a:schemeClr val="accent5"/>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latin typeface="Calibri" panose="020F0502020204030204" pitchFamily="34" charset="0"/>
              </a:rPr>
              <a:t>FAO FLOD</a:t>
            </a:r>
            <a:br>
              <a:rPr lang="en-US" sz="2000" b="1" dirty="0" smtClean="0">
                <a:solidFill>
                  <a:srgbClr val="C00000"/>
                </a:solidFill>
                <a:latin typeface="Calibri" panose="020F0502020204030204" pitchFamily="34" charset="0"/>
              </a:rPr>
            </a:br>
            <a:r>
              <a:rPr lang="en-US" sz="2000" b="1" dirty="0" smtClean="0">
                <a:solidFill>
                  <a:srgbClr val="C00000"/>
                </a:solidFill>
                <a:latin typeface="Calibri" panose="020F0502020204030204" pitchFamily="34" charset="0"/>
              </a:rPr>
              <a:t>Mirror</a:t>
            </a:r>
            <a:endParaRPr lang="el-GR" sz="2000" b="1" dirty="0">
              <a:solidFill>
                <a:srgbClr val="C00000"/>
              </a:solidFill>
              <a:latin typeface="Calibri" panose="020F0502020204030204" pitchFamily="34" charset="0"/>
            </a:endParaRPr>
          </a:p>
        </p:txBody>
      </p:sp>
      <p:sp>
        <p:nvSpPr>
          <p:cNvPr id="11" name="TextBox 10"/>
          <p:cNvSpPr txBox="1"/>
          <p:nvPr/>
        </p:nvSpPr>
        <p:spPr>
          <a:xfrm>
            <a:off x="1812098" y="2294166"/>
            <a:ext cx="2078133" cy="307777"/>
          </a:xfrm>
          <a:prstGeom prst="rect">
            <a:avLst/>
          </a:prstGeom>
          <a:solidFill>
            <a:srgbClr val="F6F4FE"/>
          </a:solidFill>
        </p:spPr>
        <p:txBody>
          <a:bodyPr wrap="none" rtlCol="0">
            <a:spAutoFit/>
          </a:bodyPr>
          <a:lstStyle/>
          <a:p>
            <a:r>
              <a:rPr lang="en-US" sz="1400" dirty="0" smtClean="0">
                <a:latin typeface="Calibri" panose="020F0502020204030204" pitchFamily="34" charset="0"/>
              </a:rPr>
              <a:t>http://dbpedia.org/sparql</a:t>
            </a:r>
            <a:endParaRPr lang="el-GR" sz="1400" dirty="0">
              <a:latin typeface="Calibri" panose="020F0502020204030204" pitchFamily="34" charset="0"/>
            </a:endParaRPr>
          </a:p>
        </p:txBody>
      </p:sp>
      <p:sp>
        <p:nvSpPr>
          <p:cNvPr id="12" name="TextBox 11"/>
          <p:cNvSpPr txBox="1"/>
          <p:nvPr/>
        </p:nvSpPr>
        <p:spPr>
          <a:xfrm>
            <a:off x="1366387" y="3577066"/>
            <a:ext cx="3028201" cy="307777"/>
          </a:xfrm>
          <a:prstGeom prst="rect">
            <a:avLst/>
          </a:prstGeom>
          <a:solidFill>
            <a:srgbClr val="F6F4FE"/>
          </a:solidFill>
        </p:spPr>
        <p:txBody>
          <a:bodyPr wrap="none" rtlCol="0">
            <a:spAutoFit/>
          </a:bodyPr>
          <a:lstStyle/>
          <a:p>
            <a:r>
              <a:rPr lang="en-US" sz="1400" dirty="0" smtClean="0">
                <a:latin typeface="Calibri" panose="020F0502020204030204" pitchFamily="34" charset="0"/>
              </a:rPr>
              <a:t>http://www.fao.org.figis/flod/endpoint</a:t>
            </a:r>
            <a:endParaRPr lang="el-GR" sz="1400" dirty="0">
              <a:latin typeface="Calibri" panose="020F0502020204030204" pitchFamily="34" charset="0"/>
            </a:endParaRPr>
          </a:p>
        </p:txBody>
      </p:sp>
      <p:cxnSp>
        <p:nvCxnSpPr>
          <p:cNvPr id="17" name="Elbow Connector 16"/>
          <p:cNvCxnSpPr>
            <a:stCxn id="9" idx="3"/>
            <a:endCxn id="83" idx="1"/>
          </p:cNvCxnSpPr>
          <p:nvPr/>
        </p:nvCxnSpPr>
        <p:spPr>
          <a:xfrm flipV="1">
            <a:off x="3561732" y="1673558"/>
            <a:ext cx="1323700" cy="354003"/>
          </a:xfrm>
          <a:prstGeom prst="bentConnector3">
            <a:avLst>
              <a:gd name="adj1" fmla="val 48082"/>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7" idx="3"/>
            <a:endCxn id="9" idx="1"/>
          </p:cNvCxnSpPr>
          <p:nvPr/>
        </p:nvCxnSpPr>
        <p:spPr>
          <a:xfrm flipV="1">
            <a:off x="1244092" y="2027561"/>
            <a:ext cx="805472" cy="652936"/>
          </a:xfrm>
          <a:prstGeom prst="bentConnector3">
            <a:avLst>
              <a:gd name="adj1" fmla="val 50000"/>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7" idx="3"/>
            <a:endCxn id="10" idx="1"/>
          </p:cNvCxnSpPr>
          <p:nvPr/>
        </p:nvCxnSpPr>
        <p:spPr>
          <a:xfrm>
            <a:off x="1244092" y="2680497"/>
            <a:ext cx="808124" cy="625929"/>
          </a:xfrm>
          <a:prstGeom prst="bentConnector3">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963316" y="4413446"/>
            <a:ext cx="1512168" cy="618137"/>
          </a:xfrm>
          <a:prstGeom prst="rect">
            <a:avLst/>
          </a:prstGeom>
          <a:solidFill>
            <a:schemeClr val="accent5"/>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latin typeface="Calibri" panose="020F0502020204030204" pitchFamily="34" charset="0"/>
              </a:rPr>
              <a:t>DBpedia </a:t>
            </a:r>
            <a:br>
              <a:rPr lang="en-US" sz="2000" b="1" dirty="0">
                <a:solidFill>
                  <a:srgbClr val="C00000"/>
                </a:solidFill>
                <a:latin typeface="Calibri" panose="020F0502020204030204" pitchFamily="34" charset="0"/>
              </a:rPr>
            </a:br>
            <a:r>
              <a:rPr lang="en-US" sz="2000" b="1" dirty="0" smtClean="0">
                <a:solidFill>
                  <a:srgbClr val="C00000"/>
                </a:solidFill>
                <a:latin typeface="Calibri" panose="020F0502020204030204" pitchFamily="34" charset="0"/>
              </a:rPr>
              <a:t>Mirror_2</a:t>
            </a:r>
            <a:endParaRPr lang="el-GR" sz="2000" b="1" dirty="0">
              <a:solidFill>
                <a:srgbClr val="C00000"/>
              </a:solidFill>
              <a:latin typeface="Calibri" panose="020F0502020204030204" pitchFamily="34" charset="0"/>
            </a:endParaRPr>
          </a:p>
        </p:txBody>
      </p:sp>
      <p:sp>
        <p:nvSpPr>
          <p:cNvPr id="44" name="TextBox 43"/>
          <p:cNvSpPr txBox="1"/>
          <p:nvPr/>
        </p:nvSpPr>
        <p:spPr>
          <a:xfrm>
            <a:off x="1668274" y="5018883"/>
            <a:ext cx="2132507" cy="307777"/>
          </a:xfrm>
          <a:prstGeom prst="rect">
            <a:avLst/>
          </a:prstGeom>
          <a:solidFill>
            <a:srgbClr val="F6F4FE"/>
          </a:solidFill>
        </p:spPr>
        <p:txBody>
          <a:bodyPr wrap="none" rtlCol="0">
            <a:spAutoFit/>
          </a:bodyPr>
          <a:lstStyle/>
          <a:p>
            <a:r>
              <a:rPr lang="en-US" sz="1400" dirty="0">
                <a:latin typeface="Calibri" panose="020F0502020204030204" pitchFamily="34" charset="0"/>
              </a:rPr>
              <a:t>http://dbpedia.org/sparql</a:t>
            </a:r>
            <a:endParaRPr lang="el-GR" sz="1400" dirty="0">
              <a:latin typeface="Calibri" panose="020F0502020204030204" pitchFamily="34" charset="0"/>
            </a:endParaRPr>
          </a:p>
        </p:txBody>
      </p:sp>
      <p:sp>
        <p:nvSpPr>
          <p:cNvPr id="45" name="TextBox 44"/>
          <p:cNvSpPr txBox="1"/>
          <p:nvPr/>
        </p:nvSpPr>
        <p:spPr>
          <a:xfrm>
            <a:off x="4936232" y="4369576"/>
            <a:ext cx="3814186" cy="954107"/>
          </a:xfrm>
          <a:prstGeom prst="rect">
            <a:avLst/>
          </a:prstGeom>
          <a:solidFill>
            <a:srgbClr val="D9D9FF"/>
          </a:solidFill>
          <a:ln>
            <a:solidFill>
              <a:schemeClr val="tx1"/>
            </a:solidFill>
          </a:ln>
        </p:spPr>
        <p:txBody>
          <a:bodyPr wrap="none" rtlCol="0">
            <a:spAutoFit/>
          </a:bodyPr>
          <a:lstStyle/>
          <a:p>
            <a:r>
              <a:rPr lang="en-US" sz="1400" dirty="0">
                <a:latin typeface="Calibri" panose="020F0502020204030204" pitchFamily="34" charset="0"/>
              </a:rPr>
              <a:t>SELECT DISTINCT ?</a:t>
            </a:r>
            <a:r>
              <a:rPr lang="en-US" sz="1400" dirty="0" err="1">
                <a:latin typeface="Calibri" panose="020F0502020204030204" pitchFamily="34" charset="0"/>
              </a:rPr>
              <a:t>propertyName</a:t>
            </a:r>
            <a:r>
              <a:rPr lang="en-US" sz="1400" dirty="0">
                <a:latin typeface="Calibri" panose="020F0502020204030204" pitchFamily="34" charset="0"/>
              </a:rPr>
              <a:t> ?</a:t>
            </a:r>
            <a:r>
              <a:rPr lang="en-US" sz="1400" dirty="0" err="1">
                <a:latin typeface="Calibri" panose="020F0502020204030204" pitchFamily="34" charset="0"/>
              </a:rPr>
              <a:t>propertyValue</a:t>
            </a:r>
            <a:r>
              <a:rPr lang="en-US" sz="1400" dirty="0">
                <a:latin typeface="Calibri" panose="020F0502020204030204" pitchFamily="34" charset="0"/>
              </a:rPr>
              <a:t> </a:t>
            </a:r>
            <a:endParaRPr lang="en-US" sz="1400" dirty="0" smtClean="0">
              <a:latin typeface="Calibri" panose="020F0502020204030204" pitchFamily="34" charset="0"/>
            </a:endParaRPr>
          </a:p>
          <a:p>
            <a:r>
              <a:rPr lang="en-US" sz="1400" dirty="0" smtClean="0">
                <a:latin typeface="Calibri" panose="020F0502020204030204" pitchFamily="34" charset="0"/>
              </a:rPr>
              <a:t>WHERE </a:t>
            </a:r>
            <a:r>
              <a:rPr lang="en-US" sz="1400" dirty="0">
                <a:latin typeface="Calibri" panose="020F0502020204030204" pitchFamily="34" charset="0"/>
              </a:rPr>
              <a:t>{</a:t>
            </a:r>
          </a:p>
          <a:p>
            <a:r>
              <a:rPr lang="en-US" sz="1400" dirty="0" smtClean="0">
                <a:latin typeface="Calibri" panose="020F0502020204030204" pitchFamily="34" charset="0"/>
              </a:rPr>
              <a:t>    &lt;</a:t>
            </a:r>
            <a:r>
              <a:rPr lang="en-US" sz="1400" b="1" dirty="0" smtClean="0">
                <a:latin typeface="Calibri" panose="020F0502020204030204" pitchFamily="34" charset="0"/>
              </a:rPr>
              <a:t>[</a:t>
            </a:r>
            <a:r>
              <a:rPr lang="en-US" sz="1400" b="1" dirty="0">
                <a:latin typeface="Calibri" panose="020F0502020204030204" pitchFamily="34" charset="0"/>
              </a:rPr>
              <a:t>URI]</a:t>
            </a:r>
            <a:r>
              <a:rPr lang="en-US" sz="1400" dirty="0">
                <a:latin typeface="Calibri" panose="020F0502020204030204" pitchFamily="34" charset="0"/>
              </a:rPr>
              <a:t>&gt; ?</a:t>
            </a:r>
            <a:r>
              <a:rPr lang="en-US" sz="1400" dirty="0" err="1">
                <a:latin typeface="Calibri" panose="020F0502020204030204" pitchFamily="34" charset="0"/>
              </a:rPr>
              <a:t>propertyName</a:t>
            </a:r>
            <a:r>
              <a:rPr lang="en-US" sz="1400" dirty="0">
                <a:latin typeface="Calibri" panose="020F0502020204030204" pitchFamily="34" charset="0"/>
              </a:rPr>
              <a:t> ?</a:t>
            </a:r>
            <a:r>
              <a:rPr lang="en-US" sz="1400" dirty="0" err="1">
                <a:latin typeface="Calibri" panose="020F0502020204030204" pitchFamily="34" charset="0"/>
              </a:rPr>
              <a:t>propertyValue</a:t>
            </a:r>
            <a:r>
              <a:rPr lang="en-US" sz="1400" dirty="0">
                <a:latin typeface="Calibri" panose="020F0502020204030204" pitchFamily="34" charset="0"/>
              </a:rPr>
              <a:t> </a:t>
            </a:r>
            <a:endParaRPr lang="en-US" sz="1400" dirty="0" smtClean="0">
              <a:latin typeface="Calibri" panose="020F0502020204030204" pitchFamily="34" charset="0"/>
            </a:endParaRPr>
          </a:p>
          <a:p>
            <a:r>
              <a:rPr lang="en-US" sz="1400" dirty="0" smtClean="0">
                <a:latin typeface="Calibri" panose="020F0502020204030204" pitchFamily="34" charset="0"/>
              </a:rPr>
              <a:t>}</a:t>
            </a:r>
            <a:endParaRPr lang="el-GR" sz="1400" i="1" dirty="0">
              <a:latin typeface="Calibri" panose="020F0502020204030204" pitchFamily="34" charset="0"/>
            </a:endParaRPr>
          </a:p>
        </p:txBody>
      </p:sp>
      <p:cxnSp>
        <p:nvCxnSpPr>
          <p:cNvPr id="50" name="Elbow Connector 49"/>
          <p:cNvCxnSpPr>
            <a:stCxn id="8" idx="3"/>
            <a:endCxn id="42" idx="1"/>
          </p:cNvCxnSpPr>
          <p:nvPr/>
        </p:nvCxnSpPr>
        <p:spPr>
          <a:xfrm>
            <a:off x="1265772" y="4721324"/>
            <a:ext cx="697544" cy="1191"/>
          </a:xfrm>
          <a:prstGeom prst="bentConnector3">
            <a:avLst>
              <a:gd name="adj1" fmla="val 50000"/>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4885432" y="1196504"/>
            <a:ext cx="3928368" cy="954107"/>
          </a:xfrm>
          <a:prstGeom prst="rect">
            <a:avLst/>
          </a:prstGeom>
          <a:solidFill>
            <a:srgbClr val="D9D9FF"/>
          </a:solidFill>
          <a:ln>
            <a:solidFill>
              <a:schemeClr val="tx1"/>
            </a:solidFill>
          </a:ln>
        </p:spPr>
        <p:txBody>
          <a:bodyPr wrap="square">
            <a:spAutoFit/>
          </a:bodyPr>
          <a:lstStyle/>
          <a:p>
            <a:r>
              <a:rPr lang="en-US" sz="1400" dirty="0">
                <a:latin typeface="Calibri" panose="020F0502020204030204" pitchFamily="34" charset="0"/>
              </a:rPr>
              <a:t>SELECT DISTINCT </a:t>
            </a:r>
            <a:r>
              <a:rPr lang="en-US" sz="1400" dirty="0" err="1">
                <a:latin typeface="Calibri" panose="020F0502020204030204" pitchFamily="34" charset="0"/>
              </a:rPr>
              <a:t>str</a:t>
            </a:r>
            <a:r>
              <a:rPr lang="en-US" sz="1400" dirty="0">
                <a:latin typeface="Calibri" panose="020F0502020204030204" pitchFamily="34" charset="0"/>
              </a:rPr>
              <a:t>(?label) WHERE {</a:t>
            </a:r>
          </a:p>
          <a:p>
            <a:r>
              <a:rPr lang="en-US" sz="1400" dirty="0">
                <a:latin typeface="Calibri" panose="020F0502020204030204" pitchFamily="34" charset="0"/>
              </a:rPr>
              <a:t> </a:t>
            </a:r>
            <a:r>
              <a:rPr lang="en-US" sz="1400" dirty="0" smtClean="0">
                <a:latin typeface="Calibri" panose="020F0502020204030204" pitchFamily="34" charset="0"/>
              </a:rPr>
              <a:t> ?</a:t>
            </a:r>
            <a:r>
              <a:rPr lang="en-US" sz="1400" dirty="0" err="1">
                <a:latin typeface="Calibri" panose="020F0502020204030204" pitchFamily="34" charset="0"/>
              </a:rPr>
              <a:t>uri</a:t>
            </a:r>
            <a:r>
              <a:rPr lang="en-US" sz="1400" dirty="0">
                <a:latin typeface="Calibri" panose="020F0502020204030204" pitchFamily="34" charset="0"/>
              </a:rPr>
              <a:t> </a:t>
            </a:r>
            <a:r>
              <a:rPr lang="en-US" sz="1400" dirty="0" err="1">
                <a:latin typeface="Calibri" panose="020F0502020204030204" pitchFamily="34" charset="0"/>
              </a:rPr>
              <a:t>rdf:type</a:t>
            </a:r>
            <a:r>
              <a:rPr lang="en-US" sz="1400" dirty="0">
                <a:latin typeface="Calibri" panose="020F0502020204030204" pitchFamily="34" charset="0"/>
              </a:rPr>
              <a:t> &lt;http://dbpedia.org/ontology/Fish&gt; .</a:t>
            </a:r>
          </a:p>
          <a:p>
            <a:r>
              <a:rPr lang="en-US" sz="1400" dirty="0" smtClean="0">
                <a:latin typeface="Calibri" panose="020F0502020204030204" pitchFamily="34" charset="0"/>
              </a:rPr>
              <a:t>  ?</a:t>
            </a:r>
            <a:r>
              <a:rPr lang="en-US" sz="1400" dirty="0" err="1">
                <a:latin typeface="Calibri" panose="020F0502020204030204" pitchFamily="34" charset="0"/>
              </a:rPr>
              <a:t>uri</a:t>
            </a:r>
            <a:r>
              <a:rPr lang="en-US" sz="1400" dirty="0">
                <a:latin typeface="Calibri" panose="020F0502020204030204" pitchFamily="34" charset="0"/>
              </a:rPr>
              <a:t> </a:t>
            </a:r>
            <a:r>
              <a:rPr lang="en-US" sz="1400" dirty="0" err="1">
                <a:latin typeface="Calibri" panose="020F0502020204030204" pitchFamily="34" charset="0"/>
              </a:rPr>
              <a:t>rdfs:label</a:t>
            </a:r>
            <a:r>
              <a:rPr lang="en-US" sz="1400" dirty="0">
                <a:latin typeface="Calibri" panose="020F0502020204030204" pitchFamily="34" charset="0"/>
              </a:rPr>
              <a:t> ?label FILTER(</a:t>
            </a:r>
            <a:r>
              <a:rPr lang="en-US" sz="1400" dirty="0" err="1">
                <a:latin typeface="Calibri" panose="020F0502020204030204" pitchFamily="34" charset="0"/>
              </a:rPr>
              <a:t>lang</a:t>
            </a:r>
            <a:r>
              <a:rPr lang="en-US" sz="1400" dirty="0">
                <a:latin typeface="Calibri" panose="020F0502020204030204" pitchFamily="34" charset="0"/>
              </a:rPr>
              <a:t>(?label)='en') </a:t>
            </a:r>
            <a:endParaRPr lang="en-US" sz="1400" dirty="0" smtClean="0">
              <a:latin typeface="Calibri" panose="020F0502020204030204" pitchFamily="34" charset="0"/>
            </a:endParaRPr>
          </a:p>
          <a:p>
            <a:r>
              <a:rPr lang="en-US" sz="1400" dirty="0" smtClean="0">
                <a:latin typeface="Calibri" panose="020F0502020204030204" pitchFamily="34" charset="0"/>
              </a:rPr>
              <a:t>}</a:t>
            </a:r>
            <a:endParaRPr lang="el-GR" sz="1400" dirty="0">
              <a:latin typeface="Calibri" panose="020F0502020204030204" pitchFamily="34" charset="0"/>
            </a:endParaRPr>
          </a:p>
        </p:txBody>
      </p:sp>
      <p:sp>
        <p:nvSpPr>
          <p:cNvPr id="88" name="Rectangle 87"/>
          <p:cNvSpPr/>
          <p:nvPr/>
        </p:nvSpPr>
        <p:spPr>
          <a:xfrm>
            <a:off x="5004048" y="2676654"/>
            <a:ext cx="3901108" cy="1169551"/>
          </a:xfrm>
          <a:prstGeom prst="rect">
            <a:avLst/>
          </a:prstGeom>
          <a:solidFill>
            <a:srgbClr val="D9D9FF"/>
          </a:solidFill>
          <a:ln>
            <a:solidFill>
              <a:schemeClr val="tx1"/>
            </a:solidFill>
          </a:ln>
        </p:spPr>
        <p:txBody>
          <a:bodyPr wrap="square">
            <a:spAutoFit/>
          </a:bodyPr>
          <a:lstStyle/>
          <a:p>
            <a:r>
              <a:rPr lang="en-US" sz="1400" dirty="0">
                <a:latin typeface="Calibri" panose="020F0502020204030204" pitchFamily="34" charset="0"/>
              </a:rPr>
              <a:t>SELECT DISTINCT ?</a:t>
            </a:r>
            <a:r>
              <a:rPr lang="en-US" sz="1400" dirty="0" err="1">
                <a:latin typeface="Calibri" panose="020F0502020204030204" pitchFamily="34" charset="0"/>
              </a:rPr>
              <a:t>uri</a:t>
            </a:r>
            <a:r>
              <a:rPr lang="en-US" sz="1400" dirty="0">
                <a:latin typeface="Calibri" panose="020F0502020204030204" pitchFamily="34" charset="0"/>
              </a:rPr>
              <a:t> WHERE {</a:t>
            </a:r>
          </a:p>
          <a:p>
            <a:r>
              <a:rPr lang="en-US" sz="1400" dirty="0" smtClean="0">
                <a:latin typeface="Calibri" panose="020F0502020204030204" pitchFamily="34" charset="0"/>
              </a:rPr>
              <a:t>  ?</a:t>
            </a:r>
            <a:r>
              <a:rPr lang="en-US" sz="1400" dirty="0" err="1">
                <a:latin typeface="Calibri" panose="020F0502020204030204" pitchFamily="34" charset="0"/>
              </a:rPr>
              <a:t>uri</a:t>
            </a:r>
            <a:r>
              <a:rPr lang="en-US" sz="1400" dirty="0">
                <a:latin typeface="Calibri" panose="020F0502020204030204" pitchFamily="34" charset="0"/>
              </a:rPr>
              <a:t> </a:t>
            </a:r>
            <a:r>
              <a:rPr lang="en-US" sz="1400" dirty="0" err="1">
                <a:latin typeface="Calibri" panose="020F0502020204030204" pitchFamily="34" charset="0"/>
              </a:rPr>
              <a:t>rdf:type</a:t>
            </a:r>
            <a:r>
              <a:rPr lang="en-US" sz="1400" dirty="0">
                <a:latin typeface="Calibri" panose="020F0502020204030204" pitchFamily="34" charset="0"/>
              </a:rPr>
              <a:t> &lt;http://dbpedia.org/ontology/Fish&gt; .</a:t>
            </a:r>
          </a:p>
          <a:p>
            <a:r>
              <a:rPr lang="en-US" sz="1400" dirty="0" smtClean="0">
                <a:latin typeface="Calibri" panose="020F0502020204030204" pitchFamily="34" charset="0"/>
              </a:rPr>
              <a:t>  ?</a:t>
            </a:r>
            <a:r>
              <a:rPr lang="en-US" sz="1400" dirty="0" err="1">
                <a:latin typeface="Calibri" panose="020F0502020204030204" pitchFamily="34" charset="0"/>
              </a:rPr>
              <a:t>uri</a:t>
            </a:r>
            <a:r>
              <a:rPr lang="en-US" sz="1400" dirty="0">
                <a:latin typeface="Calibri" panose="020F0502020204030204" pitchFamily="34" charset="0"/>
              </a:rPr>
              <a:t> </a:t>
            </a:r>
            <a:r>
              <a:rPr lang="en-US" sz="1400" dirty="0" err="1">
                <a:latin typeface="Calibri" panose="020F0502020204030204" pitchFamily="34" charset="0"/>
              </a:rPr>
              <a:t>rdfs:label</a:t>
            </a:r>
            <a:r>
              <a:rPr lang="en-US" sz="1400" dirty="0">
                <a:latin typeface="Calibri" panose="020F0502020204030204" pitchFamily="34" charset="0"/>
              </a:rPr>
              <a:t> ?</a:t>
            </a:r>
            <a:r>
              <a:rPr lang="en-US" sz="1400" dirty="0" smtClean="0">
                <a:latin typeface="Calibri" panose="020F0502020204030204" pitchFamily="34" charset="0"/>
              </a:rPr>
              <a:t>label </a:t>
            </a:r>
            <a:br>
              <a:rPr lang="en-US" sz="1400" dirty="0" smtClean="0">
                <a:latin typeface="Calibri" panose="020F0502020204030204" pitchFamily="34" charset="0"/>
              </a:rPr>
            </a:br>
            <a:r>
              <a:rPr lang="en-US" sz="1400" dirty="0" smtClean="0">
                <a:latin typeface="Calibri" panose="020F0502020204030204" pitchFamily="34" charset="0"/>
              </a:rPr>
              <a:t>               FILTER(regex(</a:t>
            </a:r>
            <a:r>
              <a:rPr lang="en-US" sz="1400" dirty="0" err="1" smtClean="0">
                <a:latin typeface="Calibri" panose="020F0502020204030204" pitchFamily="34" charset="0"/>
              </a:rPr>
              <a:t>str</a:t>
            </a:r>
            <a:r>
              <a:rPr lang="en-US" sz="1400" dirty="0">
                <a:latin typeface="Calibri" panose="020F0502020204030204" pitchFamily="34" charset="0"/>
              </a:rPr>
              <a:t>(?label), '</a:t>
            </a:r>
            <a:r>
              <a:rPr lang="en-US" sz="1400" b="1" dirty="0">
                <a:latin typeface="Calibri" panose="020F0502020204030204" pitchFamily="34" charset="0"/>
              </a:rPr>
              <a:t>[ENTITY]</a:t>
            </a:r>
            <a:r>
              <a:rPr lang="en-US" sz="1400" dirty="0">
                <a:latin typeface="Calibri" panose="020F0502020204030204" pitchFamily="34" charset="0"/>
              </a:rPr>
              <a:t>', '</a:t>
            </a:r>
            <a:r>
              <a:rPr lang="en-US" sz="1400" dirty="0" err="1">
                <a:latin typeface="Calibri" panose="020F0502020204030204" pitchFamily="34" charset="0"/>
              </a:rPr>
              <a:t>i</a:t>
            </a:r>
            <a:r>
              <a:rPr lang="en-US" sz="1400" dirty="0">
                <a:latin typeface="Calibri" panose="020F0502020204030204" pitchFamily="34" charset="0"/>
              </a:rPr>
              <a:t>')) </a:t>
            </a:r>
            <a:endParaRPr lang="en-US" sz="1400" dirty="0" smtClean="0">
              <a:latin typeface="Calibri" panose="020F0502020204030204" pitchFamily="34" charset="0"/>
            </a:endParaRPr>
          </a:p>
          <a:p>
            <a:r>
              <a:rPr lang="en-US" sz="1400" dirty="0" smtClean="0">
                <a:latin typeface="Calibri" panose="020F0502020204030204" pitchFamily="34" charset="0"/>
              </a:rPr>
              <a:t>}</a:t>
            </a:r>
            <a:endParaRPr lang="el-GR" sz="1400" dirty="0">
              <a:latin typeface="Calibri" panose="020F0502020204030204" pitchFamily="34" charset="0"/>
            </a:endParaRPr>
          </a:p>
        </p:txBody>
      </p:sp>
      <p:cxnSp>
        <p:nvCxnSpPr>
          <p:cNvPr id="91" name="Elbow Connector 90"/>
          <p:cNvCxnSpPr>
            <a:stCxn id="9" idx="3"/>
            <a:endCxn id="88" idx="1"/>
          </p:cNvCxnSpPr>
          <p:nvPr/>
        </p:nvCxnSpPr>
        <p:spPr>
          <a:xfrm>
            <a:off x="3561732" y="2027561"/>
            <a:ext cx="1442316" cy="1233869"/>
          </a:xfrm>
          <a:prstGeom prst="bentConnector3">
            <a:avLst>
              <a:gd name="adj1" fmla="val 75536"/>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9" idx="3"/>
            <a:endCxn id="45" idx="1"/>
          </p:cNvCxnSpPr>
          <p:nvPr/>
        </p:nvCxnSpPr>
        <p:spPr>
          <a:xfrm>
            <a:off x="3561732" y="2027561"/>
            <a:ext cx="1374500" cy="2819069"/>
          </a:xfrm>
          <a:prstGeom prst="bentConnector3">
            <a:avLst>
              <a:gd name="adj1" fmla="val 61088"/>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42" idx="3"/>
          </p:cNvCxnSpPr>
          <p:nvPr/>
        </p:nvCxnSpPr>
        <p:spPr>
          <a:xfrm>
            <a:off x="3475484" y="4722515"/>
            <a:ext cx="325297" cy="0"/>
          </a:xfrm>
          <a:prstGeom prst="line">
            <a:avLst/>
          </a:prstGeom>
          <a:ln>
            <a:gradFill>
              <a:gsLst>
                <a:gs pos="0">
                  <a:schemeClr val="tx1"/>
                </a:gs>
                <a:gs pos="50000">
                  <a:srgbClr val="494949"/>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 idx="3"/>
          </p:cNvCxnSpPr>
          <p:nvPr/>
        </p:nvCxnSpPr>
        <p:spPr>
          <a:xfrm>
            <a:off x="3564384" y="3306426"/>
            <a:ext cx="3258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5885965" y="3698740"/>
            <a:ext cx="2180662" cy="307777"/>
          </a:xfrm>
          <a:prstGeom prst="rect">
            <a:avLst/>
          </a:prstGeom>
          <a:solidFill>
            <a:srgbClr val="FFFFCC"/>
          </a:solidFill>
          <a:ln>
            <a:solidFill>
              <a:schemeClr val="tx1"/>
            </a:solidFill>
          </a:ln>
        </p:spPr>
        <p:txBody>
          <a:bodyPr wrap="none" rtlCol="0">
            <a:spAutoFit/>
          </a:bodyPr>
          <a:lstStyle/>
          <a:p>
            <a:r>
              <a:rPr lang="en-US" sz="1400" b="1" dirty="0" smtClean="0">
                <a:latin typeface="Calibri" panose="020F0502020204030204" pitchFamily="34" charset="0"/>
              </a:rPr>
              <a:t>LINKING TEMPLATE QUERY</a:t>
            </a:r>
            <a:endParaRPr lang="el-GR" sz="1400" b="1" dirty="0">
              <a:latin typeface="Calibri" panose="020F0502020204030204" pitchFamily="34" charset="0"/>
            </a:endParaRPr>
          </a:p>
        </p:txBody>
      </p:sp>
      <p:sp>
        <p:nvSpPr>
          <p:cNvPr id="124" name="TextBox 123"/>
          <p:cNvSpPr txBox="1"/>
          <p:nvPr/>
        </p:nvSpPr>
        <p:spPr>
          <a:xfrm>
            <a:off x="5670069" y="5196814"/>
            <a:ext cx="2405082" cy="307777"/>
          </a:xfrm>
          <a:prstGeom prst="rect">
            <a:avLst/>
          </a:prstGeom>
          <a:solidFill>
            <a:srgbClr val="FFFFCC"/>
          </a:solidFill>
          <a:ln>
            <a:solidFill>
              <a:schemeClr val="tx1"/>
            </a:solidFill>
          </a:ln>
        </p:spPr>
        <p:txBody>
          <a:bodyPr wrap="none" rtlCol="0">
            <a:spAutoFit/>
          </a:bodyPr>
          <a:lstStyle/>
          <a:p>
            <a:r>
              <a:rPr lang="en-US" sz="1400" b="1" dirty="0" smtClean="0">
                <a:latin typeface="Calibri" panose="020F0502020204030204" pitchFamily="34" charset="0"/>
              </a:rPr>
              <a:t>ENRICHING TEMPLATE QUERY</a:t>
            </a:r>
            <a:endParaRPr lang="el-GR" sz="1400" b="1" dirty="0">
              <a:latin typeface="Calibri" panose="020F0502020204030204" pitchFamily="34" charset="0"/>
            </a:endParaRPr>
          </a:p>
        </p:txBody>
      </p:sp>
      <p:sp>
        <p:nvSpPr>
          <p:cNvPr id="127" name="TextBox 126"/>
          <p:cNvSpPr txBox="1"/>
          <p:nvPr/>
        </p:nvSpPr>
        <p:spPr>
          <a:xfrm>
            <a:off x="5391922" y="1995281"/>
            <a:ext cx="3024418" cy="307777"/>
          </a:xfrm>
          <a:prstGeom prst="rect">
            <a:avLst/>
          </a:prstGeom>
          <a:solidFill>
            <a:srgbClr val="FFFFCC"/>
          </a:solidFill>
          <a:ln>
            <a:solidFill>
              <a:schemeClr val="tx1"/>
            </a:solidFill>
          </a:ln>
        </p:spPr>
        <p:txBody>
          <a:bodyPr wrap="none" rtlCol="0">
            <a:spAutoFit/>
          </a:bodyPr>
          <a:lstStyle/>
          <a:p>
            <a:r>
              <a:rPr lang="en-US" sz="1400" b="1" dirty="0" smtClean="0">
                <a:latin typeface="Calibri" panose="020F0502020204030204" pitchFamily="34" charset="0"/>
              </a:rPr>
              <a:t>SPECIFICATION OF THE ENTITY NAMES</a:t>
            </a:r>
            <a:endParaRPr lang="el-GR" sz="1400" b="1" dirty="0">
              <a:latin typeface="Calibri" panose="020F0502020204030204" pitchFamily="34" charset="0"/>
            </a:endParaRPr>
          </a:p>
        </p:txBody>
      </p:sp>
      <p:sp>
        <p:nvSpPr>
          <p:cNvPr id="63" name="Rectangle 62"/>
          <p:cNvSpPr/>
          <p:nvPr/>
        </p:nvSpPr>
        <p:spPr>
          <a:xfrm>
            <a:off x="1966251" y="5431381"/>
            <a:ext cx="1512168" cy="618137"/>
          </a:xfrm>
          <a:prstGeom prst="rect">
            <a:avLst/>
          </a:prstGeom>
          <a:solidFill>
            <a:schemeClr val="accent5"/>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latin typeface="Calibri" panose="020F0502020204030204" pitchFamily="34" charset="0"/>
              </a:rPr>
              <a:t>FactForge</a:t>
            </a:r>
            <a:r>
              <a:rPr lang="en-US" sz="2000" b="1" dirty="0" smtClean="0">
                <a:solidFill>
                  <a:srgbClr val="C00000"/>
                </a:solidFill>
                <a:latin typeface="Calibri" panose="020F0502020204030204" pitchFamily="34" charset="0"/>
              </a:rPr>
              <a:t/>
            </a:r>
            <a:br>
              <a:rPr lang="en-US" sz="2000" b="1" dirty="0" smtClean="0">
                <a:solidFill>
                  <a:srgbClr val="C00000"/>
                </a:solidFill>
                <a:latin typeface="Calibri" panose="020F0502020204030204" pitchFamily="34" charset="0"/>
              </a:rPr>
            </a:br>
            <a:r>
              <a:rPr lang="en-US" sz="2000" b="1" dirty="0" smtClean="0">
                <a:solidFill>
                  <a:srgbClr val="C00000"/>
                </a:solidFill>
                <a:latin typeface="Calibri" panose="020F0502020204030204" pitchFamily="34" charset="0"/>
              </a:rPr>
              <a:t>Mirror</a:t>
            </a:r>
            <a:endParaRPr lang="el-GR" sz="2000" b="1" dirty="0">
              <a:solidFill>
                <a:srgbClr val="C00000"/>
              </a:solidFill>
              <a:latin typeface="Calibri" panose="020F0502020204030204" pitchFamily="34" charset="0"/>
            </a:endParaRPr>
          </a:p>
        </p:txBody>
      </p:sp>
      <p:sp>
        <p:nvSpPr>
          <p:cNvPr id="65" name="TextBox 64"/>
          <p:cNvSpPr txBox="1"/>
          <p:nvPr/>
        </p:nvSpPr>
        <p:spPr>
          <a:xfrm>
            <a:off x="1654050" y="6023890"/>
            <a:ext cx="2132507" cy="307777"/>
          </a:xfrm>
          <a:prstGeom prst="rect">
            <a:avLst/>
          </a:prstGeom>
          <a:solidFill>
            <a:srgbClr val="F6F4FE"/>
          </a:solidFill>
        </p:spPr>
        <p:txBody>
          <a:bodyPr wrap="none" rtlCol="0">
            <a:spAutoFit/>
          </a:bodyPr>
          <a:lstStyle/>
          <a:p>
            <a:r>
              <a:rPr lang="en-US" sz="1400" dirty="0" smtClean="0">
                <a:latin typeface="Calibri" panose="020F0502020204030204" pitchFamily="34" charset="0"/>
              </a:rPr>
              <a:t>http://factforge.net/sparql</a:t>
            </a:r>
            <a:endParaRPr lang="el-GR" sz="1400" dirty="0">
              <a:latin typeface="Calibri" panose="020F0502020204030204" pitchFamily="34" charset="0"/>
            </a:endParaRPr>
          </a:p>
        </p:txBody>
      </p:sp>
    </p:spTree>
    <p:extLst>
      <p:ext uri="{BB962C8B-B14F-4D97-AF65-F5344CB8AC3E}">
        <p14:creationId xmlns:p14="http://schemas.microsoft.com/office/powerpoint/2010/main" val="34808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7"/>
                                        </p:tgtEl>
                                        <p:attrNameLst>
                                          <p:attrName>style.visibility</p:attrName>
                                        </p:attrNameLst>
                                      </p:cBhvr>
                                      <p:to>
                                        <p:strVal val="visible"/>
                                      </p:to>
                                    </p:set>
                                    <p:animEffect transition="in" filter="fade">
                                      <p:cBhvr>
                                        <p:cTn id="33" dur="500"/>
                                        <p:tgtEl>
                                          <p:spTgt spid="127"/>
                                        </p:tgtEl>
                                      </p:cBhvr>
                                    </p:animEffect>
                                  </p:childTnLst>
                                </p:cTn>
                              </p:par>
                              <p:par>
                                <p:cTn id="34" presetID="1" presetClass="emph" presetSubtype="2" fill="hold" nodeType="withEffect">
                                  <p:stCondLst>
                                    <p:cond delay="0"/>
                                  </p:stCondLst>
                                  <p:childTnLst>
                                    <p:animClr clrSpc="rgb" dir="cw">
                                      <p:cBhvr>
                                        <p:cTn id="35" dur="500" fill="hold"/>
                                        <p:tgtEl>
                                          <p:spTgt spid="9"/>
                                        </p:tgtEl>
                                        <p:attrNameLst>
                                          <p:attrName>fillcolor</p:attrName>
                                        </p:attrNameLst>
                                      </p:cBhvr>
                                      <p:to>
                                        <a:srgbClr val="66CCFF"/>
                                      </p:to>
                                    </p:animClr>
                                    <p:set>
                                      <p:cBhvr>
                                        <p:cTn id="36" dur="500" fill="hold"/>
                                        <p:tgtEl>
                                          <p:spTgt spid="9"/>
                                        </p:tgtEl>
                                        <p:attrNameLst>
                                          <p:attrName>fill.type</p:attrName>
                                        </p:attrNameLst>
                                      </p:cBhvr>
                                      <p:to>
                                        <p:strVal val="solid"/>
                                      </p:to>
                                    </p:set>
                                    <p:set>
                                      <p:cBhvr>
                                        <p:cTn id="37" dur="500" fill="hold"/>
                                        <p:tgtEl>
                                          <p:spTgt spid="9"/>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500"/>
                                        <p:tgtEl>
                                          <p:spTgt spid="8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fade">
                                      <p:cBhvr>
                                        <p:cTn id="45" dur="500"/>
                                        <p:tgtEl>
                                          <p:spTgt spid="123"/>
                                        </p:tgtEl>
                                      </p:cBhvr>
                                    </p:animEffect>
                                  </p:childTnLst>
                                </p:cTn>
                              </p:par>
                              <p:par>
                                <p:cTn id="46" presetID="10" presetClass="entr" presetSubtype="0" fill="hold"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500"/>
                                        <p:tgtEl>
                                          <p:spTgt spid="9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4"/>
                                        </p:tgtEl>
                                        <p:attrNameLst>
                                          <p:attrName>style.visibility</p:attrName>
                                        </p:attrNameLst>
                                      </p:cBhvr>
                                      <p:to>
                                        <p:strVal val="visible"/>
                                      </p:to>
                                    </p:set>
                                    <p:animEffect transition="in" filter="fade">
                                      <p:cBhvr>
                                        <p:cTn id="56" dur="500"/>
                                        <p:tgtEl>
                                          <p:spTgt spid="124"/>
                                        </p:tgtEl>
                                      </p:cBhvr>
                                    </p:animEffect>
                                  </p:childTnLst>
                                </p:cTn>
                              </p:par>
                              <p:par>
                                <p:cTn id="57" presetID="10" presetClass="entr" presetSubtype="0" fill="hold"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10" presetClass="entr" presetSubtype="0" fill="hold" nodeType="withEffect">
                                  <p:stCondLst>
                                    <p:cond delay="0"/>
                                  </p:stCondLst>
                                  <p:childTnLst>
                                    <p:set>
                                      <p:cBhvr>
                                        <p:cTn id="72" dur="1" fill="hold">
                                          <p:stCondLst>
                                            <p:cond delay="0"/>
                                          </p:stCondLst>
                                        </p:cTn>
                                        <p:tgtEl>
                                          <p:spTgt spid="112"/>
                                        </p:tgtEl>
                                        <p:attrNameLst>
                                          <p:attrName>style.visibility</p:attrName>
                                        </p:attrNameLst>
                                      </p:cBhvr>
                                      <p:to>
                                        <p:strVal val="visible"/>
                                      </p:to>
                                    </p:set>
                                    <p:animEffect transition="in" filter="fade">
                                      <p:cBhvr>
                                        <p:cTn id="73" dur="500"/>
                                        <p:tgtEl>
                                          <p:spTgt spid="112"/>
                                        </p:tgtEl>
                                      </p:cBhvr>
                                    </p:animEffect>
                                  </p:childTnLst>
                                </p:cTn>
                              </p:par>
                              <p:par>
                                <p:cTn id="74" presetID="10" presetClass="entr" presetSubtype="0" fill="hold" nodeType="withEffect">
                                  <p:stCondLst>
                                    <p:cond delay="0"/>
                                  </p:stCondLst>
                                  <p:childTnLst>
                                    <p:set>
                                      <p:cBhvr>
                                        <p:cTn id="75" dur="1" fill="hold">
                                          <p:stCondLst>
                                            <p:cond delay="0"/>
                                          </p:stCondLst>
                                        </p:cTn>
                                        <p:tgtEl>
                                          <p:spTgt spid="108"/>
                                        </p:tgtEl>
                                        <p:attrNameLst>
                                          <p:attrName>style.visibility</p:attrName>
                                        </p:attrNameLst>
                                      </p:cBhvr>
                                      <p:to>
                                        <p:strVal val="visible"/>
                                      </p:to>
                                    </p:set>
                                    <p:animEffect transition="in" filter="fade">
                                      <p:cBhvr>
                                        <p:cTn id="76" dur="500"/>
                                        <p:tgtEl>
                                          <p:spTgt spid="108"/>
                                        </p:tgtEl>
                                      </p:cBhvr>
                                    </p:animEffect>
                                  </p:childTnLst>
                                </p:cTn>
                              </p:par>
                              <p:par>
                                <p:cTn id="77" presetID="10"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500"/>
                                        <p:tgtEl>
                                          <p:spTgt spid="65"/>
                                        </p:tgtEl>
                                      </p:cBhvr>
                                    </p:animEffect>
                                  </p:childTnLst>
                                </p:cTn>
                              </p:par>
                              <p:par>
                                <p:cTn id="86" presetID="10" presetClass="entr" presetSubtype="0" fill="hold" nodeType="with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500"/>
                                        <p:tgtEl>
                                          <p:spTgt spid="66"/>
                                        </p:tgtEl>
                                      </p:cBhvr>
                                    </p:animEffect>
                                  </p:childTnLst>
                                </p:cTn>
                              </p:par>
                              <p:par>
                                <p:cTn id="89" presetID="32" presetClass="emph" presetSubtype="0" repeatCount="indefinite" fill="hold" grpId="1" nodeType="withEffect">
                                  <p:stCondLst>
                                    <p:cond delay="0"/>
                                  </p:stCondLst>
                                  <p:endCondLst>
                                    <p:cond evt="onNext" delay="0">
                                      <p:tgtEl>
                                        <p:sldTgt/>
                                      </p:tgtEl>
                                    </p:cond>
                                  </p:endCondLst>
                                  <p:childTnLst>
                                    <p:animRot by="120000">
                                      <p:cBhvr>
                                        <p:cTn id="90" dur="100" fill="hold">
                                          <p:stCondLst>
                                            <p:cond delay="0"/>
                                          </p:stCondLst>
                                        </p:cTn>
                                        <p:tgtEl>
                                          <p:spTgt spid="10"/>
                                        </p:tgtEl>
                                        <p:attrNameLst>
                                          <p:attrName>r</p:attrName>
                                        </p:attrNameLst>
                                      </p:cBhvr>
                                    </p:animRot>
                                    <p:animRot by="-240000">
                                      <p:cBhvr>
                                        <p:cTn id="91" dur="200" fill="hold">
                                          <p:stCondLst>
                                            <p:cond delay="200"/>
                                          </p:stCondLst>
                                        </p:cTn>
                                        <p:tgtEl>
                                          <p:spTgt spid="10"/>
                                        </p:tgtEl>
                                        <p:attrNameLst>
                                          <p:attrName>r</p:attrName>
                                        </p:attrNameLst>
                                      </p:cBhvr>
                                    </p:animRot>
                                    <p:animRot by="240000">
                                      <p:cBhvr>
                                        <p:cTn id="92" dur="200" fill="hold">
                                          <p:stCondLst>
                                            <p:cond delay="400"/>
                                          </p:stCondLst>
                                        </p:cTn>
                                        <p:tgtEl>
                                          <p:spTgt spid="10"/>
                                        </p:tgtEl>
                                        <p:attrNameLst>
                                          <p:attrName>r</p:attrName>
                                        </p:attrNameLst>
                                      </p:cBhvr>
                                    </p:animRot>
                                    <p:animRot by="-240000">
                                      <p:cBhvr>
                                        <p:cTn id="93" dur="200" fill="hold">
                                          <p:stCondLst>
                                            <p:cond delay="600"/>
                                          </p:stCondLst>
                                        </p:cTn>
                                        <p:tgtEl>
                                          <p:spTgt spid="10"/>
                                        </p:tgtEl>
                                        <p:attrNameLst>
                                          <p:attrName>r</p:attrName>
                                        </p:attrNameLst>
                                      </p:cBhvr>
                                    </p:animRot>
                                    <p:animRot by="120000">
                                      <p:cBhvr>
                                        <p:cTn id="94" dur="200" fill="hold">
                                          <p:stCondLst>
                                            <p:cond delay="800"/>
                                          </p:stCondLst>
                                        </p:cTn>
                                        <p:tgtEl>
                                          <p:spTgt spid="10"/>
                                        </p:tgtEl>
                                        <p:attrNameLst>
                                          <p:attrName>r</p:attrName>
                                        </p:attrNameLst>
                                      </p:cBhvr>
                                    </p:animRot>
                                  </p:childTnLst>
                                </p:cTn>
                              </p:par>
                              <p:par>
                                <p:cTn id="95" presetID="32" presetClass="emph" presetSubtype="0" repeatCount="indefinite" fill="hold" grpId="1" nodeType="withEffect">
                                  <p:stCondLst>
                                    <p:cond delay="0"/>
                                  </p:stCondLst>
                                  <p:endCondLst>
                                    <p:cond evt="onNext" delay="0">
                                      <p:tgtEl>
                                        <p:sldTgt/>
                                      </p:tgtEl>
                                    </p:cond>
                                  </p:endCondLst>
                                  <p:childTnLst>
                                    <p:animRot by="120000">
                                      <p:cBhvr>
                                        <p:cTn id="96" dur="100" fill="hold">
                                          <p:stCondLst>
                                            <p:cond delay="0"/>
                                          </p:stCondLst>
                                        </p:cTn>
                                        <p:tgtEl>
                                          <p:spTgt spid="42"/>
                                        </p:tgtEl>
                                        <p:attrNameLst>
                                          <p:attrName>r</p:attrName>
                                        </p:attrNameLst>
                                      </p:cBhvr>
                                    </p:animRot>
                                    <p:animRot by="-240000">
                                      <p:cBhvr>
                                        <p:cTn id="97" dur="200" fill="hold">
                                          <p:stCondLst>
                                            <p:cond delay="200"/>
                                          </p:stCondLst>
                                        </p:cTn>
                                        <p:tgtEl>
                                          <p:spTgt spid="42"/>
                                        </p:tgtEl>
                                        <p:attrNameLst>
                                          <p:attrName>r</p:attrName>
                                        </p:attrNameLst>
                                      </p:cBhvr>
                                    </p:animRot>
                                    <p:animRot by="240000">
                                      <p:cBhvr>
                                        <p:cTn id="98" dur="200" fill="hold">
                                          <p:stCondLst>
                                            <p:cond delay="400"/>
                                          </p:stCondLst>
                                        </p:cTn>
                                        <p:tgtEl>
                                          <p:spTgt spid="42"/>
                                        </p:tgtEl>
                                        <p:attrNameLst>
                                          <p:attrName>r</p:attrName>
                                        </p:attrNameLst>
                                      </p:cBhvr>
                                    </p:animRot>
                                    <p:animRot by="-240000">
                                      <p:cBhvr>
                                        <p:cTn id="99" dur="200" fill="hold">
                                          <p:stCondLst>
                                            <p:cond delay="600"/>
                                          </p:stCondLst>
                                        </p:cTn>
                                        <p:tgtEl>
                                          <p:spTgt spid="42"/>
                                        </p:tgtEl>
                                        <p:attrNameLst>
                                          <p:attrName>r</p:attrName>
                                        </p:attrNameLst>
                                      </p:cBhvr>
                                    </p:animRot>
                                    <p:animRot by="120000">
                                      <p:cBhvr>
                                        <p:cTn id="100" dur="200" fill="hold">
                                          <p:stCondLst>
                                            <p:cond delay="800"/>
                                          </p:stCondLst>
                                        </p:cTn>
                                        <p:tgtEl>
                                          <p:spTgt spid="42"/>
                                        </p:tgtEl>
                                        <p:attrNameLst>
                                          <p:attrName>r</p:attrName>
                                        </p:attrNameLst>
                                      </p:cBhvr>
                                    </p:animRot>
                                  </p:childTnLst>
                                </p:cTn>
                              </p:par>
                              <p:par>
                                <p:cTn id="101" presetID="32" presetClass="emph" presetSubtype="0" repeatCount="indefinite" fill="hold" nodeType="withEffect">
                                  <p:stCondLst>
                                    <p:cond delay="0"/>
                                  </p:stCondLst>
                                  <p:endCondLst>
                                    <p:cond evt="onNext" delay="0">
                                      <p:tgtEl>
                                        <p:sldTgt/>
                                      </p:tgtEl>
                                    </p:cond>
                                  </p:endCondLst>
                                  <p:childTnLst>
                                    <p:animRot by="120000">
                                      <p:cBhvr>
                                        <p:cTn id="102" dur="100" fill="hold">
                                          <p:stCondLst>
                                            <p:cond delay="0"/>
                                          </p:stCondLst>
                                        </p:cTn>
                                        <p:tgtEl>
                                          <p:spTgt spid="112"/>
                                        </p:tgtEl>
                                        <p:attrNameLst>
                                          <p:attrName>r</p:attrName>
                                        </p:attrNameLst>
                                      </p:cBhvr>
                                    </p:animRot>
                                    <p:animRot by="-240000">
                                      <p:cBhvr>
                                        <p:cTn id="103" dur="200" fill="hold">
                                          <p:stCondLst>
                                            <p:cond delay="200"/>
                                          </p:stCondLst>
                                        </p:cTn>
                                        <p:tgtEl>
                                          <p:spTgt spid="112"/>
                                        </p:tgtEl>
                                        <p:attrNameLst>
                                          <p:attrName>r</p:attrName>
                                        </p:attrNameLst>
                                      </p:cBhvr>
                                    </p:animRot>
                                    <p:animRot by="240000">
                                      <p:cBhvr>
                                        <p:cTn id="104" dur="200" fill="hold">
                                          <p:stCondLst>
                                            <p:cond delay="400"/>
                                          </p:stCondLst>
                                        </p:cTn>
                                        <p:tgtEl>
                                          <p:spTgt spid="112"/>
                                        </p:tgtEl>
                                        <p:attrNameLst>
                                          <p:attrName>r</p:attrName>
                                        </p:attrNameLst>
                                      </p:cBhvr>
                                    </p:animRot>
                                    <p:animRot by="-240000">
                                      <p:cBhvr>
                                        <p:cTn id="105" dur="200" fill="hold">
                                          <p:stCondLst>
                                            <p:cond delay="600"/>
                                          </p:stCondLst>
                                        </p:cTn>
                                        <p:tgtEl>
                                          <p:spTgt spid="112"/>
                                        </p:tgtEl>
                                        <p:attrNameLst>
                                          <p:attrName>r</p:attrName>
                                        </p:attrNameLst>
                                      </p:cBhvr>
                                    </p:animRot>
                                    <p:animRot by="120000">
                                      <p:cBhvr>
                                        <p:cTn id="106" dur="200" fill="hold">
                                          <p:stCondLst>
                                            <p:cond delay="800"/>
                                          </p:stCondLst>
                                        </p:cTn>
                                        <p:tgtEl>
                                          <p:spTgt spid="112"/>
                                        </p:tgtEl>
                                        <p:attrNameLst>
                                          <p:attrName>r</p:attrName>
                                        </p:attrNameLst>
                                      </p:cBhvr>
                                    </p:animRot>
                                  </p:childTnLst>
                                </p:cTn>
                              </p:par>
                              <p:par>
                                <p:cTn id="107" presetID="32" presetClass="emph" presetSubtype="0" repeatCount="indefinite" fill="hold" nodeType="withEffect">
                                  <p:stCondLst>
                                    <p:cond delay="0"/>
                                  </p:stCondLst>
                                  <p:endCondLst>
                                    <p:cond evt="onNext" delay="0">
                                      <p:tgtEl>
                                        <p:sldTgt/>
                                      </p:tgtEl>
                                    </p:cond>
                                  </p:endCondLst>
                                  <p:childTnLst>
                                    <p:animRot by="120000">
                                      <p:cBhvr>
                                        <p:cTn id="108" dur="100" fill="hold">
                                          <p:stCondLst>
                                            <p:cond delay="0"/>
                                          </p:stCondLst>
                                        </p:cTn>
                                        <p:tgtEl>
                                          <p:spTgt spid="108"/>
                                        </p:tgtEl>
                                        <p:attrNameLst>
                                          <p:attrName>r</p:attrName>
                                        </p:attrNameLst>
                                      </p:cBhvr>
                                    </p:animRot>
                                    <p:animRot by="-240000">
                                      <p:cBhvr>
                                        <p:cTn id="109" dur="200" fill="hold">
                                          <p:stCondLst>
                                            <p:cond delay="200"/>
                                          </p:stCondLst>
                                        </p:cTn>
                                        <p:tgtEl>
                                          <p:spTgt spid="108"/>
                                        </p:tgtEl>
                                        <p:attrNameLst>
                                          <p:attrName>r</p:attrName>
                                        </p:attrNameLst>
                                      </p:cBhvr>
                                    </p:animRot>
                                    <p:animRot by="240000">
                                      <p:cBhvr>
                                        <p:cTn id="110" dur="200" fill="hold">
                                          <p:stCondLst>
                                            <p:cond delay="400"/>
                                          </p:stCondLst>
                                        </p:cTn>
                                        <p:tgtEl>
                                          <p:spTgt spid="108"/>
                                        </p:tgtEl>
                                        <p:attrNameLst>
                                          <p:attrName>r</p:attrName>
                                        </p:attrNameLst>
                                      </p:cBhvr>
                                    </p:animRot>
                                    <p:animRot by="-240000">
                                      <p:cBhvr>
                                        <p:cTn id="111" dur="200" fill="hold">
                                          <p:stCondLst>
                                            <p:cond delay="600"/>
                                          </p:stCondLst>
                                        </p:cTn>
                                        <p:tgtEl>
                                          <p:spTgt spid="108"/>
                                        </p:tgtEl>
                                        <p:attrNameLst>
                                          <p:attrName>r</p:attrName>
                                        </p:attrNameLst>
                                      </p:cBhvr>
                                    </p:animRot>
                                    <p:animRot by="120000">
                                      <p:cBhvr>
                                        <p:cTn id="112" dur="200" fill="hold">
                                          <p:stCondLst>
                                            <p:cond delay="800"/>
                                          </p:stCondLst>
                                        </p:cTn>
                                        <p:tgtEl>
                                          <p:spTgt spid="108"/>
                                        </p:tgtEl>
                                        <p:attrNameLst>
                                          <p:attrName>r</p:attrName>
                                        </p:attrNameLst>
                                      </p:cBhvr>
                                    </p:animRot>
                                  </p:childTnLst>
                                </p:cTn>
                              </p:par>
                              <p:par>
                                <p:cTn id="113" presetID="32" presetClass="emph" presetSubtype="0" repeatCount="indefinite" fill="hold" grpId="1" nodeType="withEffect">
                                  <p:stCondLst>
                                    <p:cond delay="0"/>
                                  </p:stCondLst>
                                  <p:endCondLst>
                                    <p:cond evt="onNext" delay="0">
                                      <p:tgtEl>
                                        <p:sldTgt/>
                                      </p:tgtEl>
                                    </p:cond>
                                  </p:endCondLst>
                                  <p:childTnLst>
                                    <p:animRot by="120000">
                                      <p:cBhvr>
                                        <p:cTn id="114" dur="100" fill="hold">
                                          <p:stCondLst>
                                            <p:cond delay="0"/>
                                          </p:stCondLst>
                                        </p:cTn>
                                        <p:tgtEl>
                                          <p:spTgt spid="63"/>
                                        </p:tgtEl>
                                        <p:attrNameLst>
                                          <p:attrName>r</p:attrName>
                                        </p:attrNameLst>
                                      </p:cBhvr>
                                    </p:animRot>
                                    <p:animRot by="-240000">
                                      <p:cBhvr>
                                        <p:cTn id="115" dur="200" fill="hold">
                                          <p:stCondLst>
                                            <p:cond delay="200"/>
                                          </p:stCondLst>
                                        </p:cTn>
                                        <p:tgtEl>
                                          <p:spTgt spid="63"/>
                                        </p:tgtEl>
                                        <p:attrNameLst>
                                          <p:attrName>r</p:attrName>
                                        </p:attrNameLst>
                                      </p:cBhvr>
                                    </p:animRot>
                                    <p:animRot by="240000">
                                      <p:cBhvr>
                                        <p:cTn id="116" dur="200" fill="hold">
                                          <p:stCondLst>
                                            <p:cond delay="400"/>
                                          </p:stCondLst>
                                        </p:cTn>
                                        <p:tgtEl>
                                          <p:spTgt spid="63"/>
                                        </p:tgtEl>
                                        <p:attrNameLst>
                                          <p:attrName>r</p:attrName>
                                        </p:attrNameLst>
                                      </p:cBhvr>
                                    </p:animRot>
                                    <p:animRot by="-240000">
                                      <p:cBhvr>
                                        <p:cTn id="117" dur="200" fill="hold">
                                          <p:stCondLst>
                                            <p:cond delay="600"/>
                                          </p:stCondLst>
                                        </p:cTn>
                                        <p:tgtEl>
                                          <p:spTgt spid="63"/>
                                        </p:tgtEl>
                                        <p:attrNameLst>
                                          <p:attrName>r</p:attrName>
                                        </p:attrNameLst>
                                      </p:cBhvr>
                                    </p:animRot>
                                    <p:animRot by="120000">
                                      <p:cBhvr>
                                        <p:cTn id="118" dur="200" fill="hold">
                                          <p:stCondLst>
                                            <p:cond delay="800"/>
                                          </p:stCondLst>
                                        </p:cTn>
                                        <p:tgtEl>
                                          <p:spTgt spid="63"/>
                                        </p:tgtEl>
                                        <p:attrNameLst>
                                          <p:attrName>r</p:attrName>
                                        </p:attrNameLst>
                                      </p:cBhvr>
                                    </p:animRot>
                                  </p:childTnLst>
                                </p:cTn>
                              </p:par>
                              <p:par>
                                <p:cTn id="119" presetID="32" presetClass="emph" presetSubtype="0" repeatCount="indefinite" fill="hold" nodeType="withEffect">
                                  <p:stCondLst>
                                    <p:cond delay="0"/>
                                  </p:stCondLst>
                                  <p:endCondLst>
                                    <p:cond evt="onNext" delay="0">
                                      <p:tgtEl>
                                        <p:sldTgt/>
                                      </p:tgtEl>
                                    </p:cond>
                                  </p:endCondLst>
                                  <p:childTnLst>
                                    <p:animRot by="120000">
                                      <p:cBhvr>
                                        <p:cTn id="120" dur="100" fill="hold">
                                          <p:stCondLst>
                                            <p:cond delay="0"/>
                                          </p:stCondLst>
                                        </p:cTn>
                                        <p:tgtEl>
                                          <p:spTgt spid="66"/>
                                        </p:tgtEl>
                                        <p:attrNameLst>
                                          <p:attrName>r</p:attrName>
                                        </p:attrNameLst>
                                      </p:cBhvr>
                                    </p:animRot>
                                    <p:animRot by="-240000">
                                      <p:cBhvr>
                                        <p:cTn id="121" dur="200" fill="hold">
                                          <p:stCondLst>
                                            <p:cond delay="200"/>
                                          </p:stCondLst>
                                        </p:cTn>
                                        <p:tgtEl>
                                          <p:spTgt spid="66"/>
                                        </p:tgtEl>
                                        <p:attrNameLst>
                                          <p:attrName>r</p:attrName>
                                        </p:attrNameLst>
                                      </p:cBhvr>
                                    </p:animRot>
                                    <p:animRot by="240000">
                                      <p:cBhvr>
                                        <p:cTn id="122" dur="200" fill="hold">
                                          <p:stCondLst>
                                            <p:cond delay="400"/>
                                          </p:stCondLst>
                                        </p:cTn>
                                        <p:tgtEl>
                                          <p:spTgt spid="66"/>
                                        </p:tgtEl>
                                        <p:attrNameLst>
                                          <p:attrName>r</p:attrName>
                                        </p:attrNameLst>
                                      </p:cBhvr>
                                    </p:animRot>
                                    <p:animRot by="-240000">
                                      <p:cBhvr>
                                        <p:cTn id="123" dur="200" fill="hold">
                                          <p:stCondLst>
                                            <p:cond delay="600"/>
                                          </p:stCondLst>
                                        </p:cTn>
                                        <p:tgtEl>
                                          <p:spTgt spid="66"/>
                                        </p:tgtEl>
                                        <p:attrNameLst>
                                          <p:attrName>r</p:attrName>
                                        </p:attrNameLst>
                                      </p:cBhvr>
                                    </p:animRot>
                                    <p:animRot by="120000">
                                      <p:cBhvr>
                                        <p:cTn id="124" dur="200" fill="hold">
                                          <p:stCondLst>
                                            <p:cond delay="80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P spid="12" grpId="0" animBg="1"/>
      <p:bldP spid="42" grpId="0" animBg="1"/>
      <p:bldP spid="42" grpId="1" animBg="1"/>
      <p:bldP spid="44" grpId="0" animBg="1"/>
      <p:bldP spid="45" grpId="0" animBg="1"/>
      <p:bldP spid="83" grpId="0" animBg="1"/>
      <p:bldP spid="88" grpId="0" animBg="1"/>
      <p:bldP spid="123" grpId="0" animBg="1"/>
      <p:bldP spid="124" grpId="0" animBg="1"/>
      <p:bldP spid="127" grpId="0" animBg="1"/>
      <p:bldP spid="63" grpId="0" animBg="1"/>
      <p:bldP spid="63" grpId="1" animBg="1"/>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of the entity names of interest - Example</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13</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
        <p:nvSpPr>
          <p:cNvPr id="83" name="Rectangle 82"/>
          <p:cNvSpPr/>
          <p:nvPr/>
        </p:nvSpPr>
        <p:spPr>
          <a:xfrm>
            <a:off x="251520" y="2204864"/>
            <a:ext cx="7924917" cy="1631216"/>
          </a:xfrm>
          <a:prstGeom prst="rect">
            <a:avLst/>
          </a:prstGeom>
          <a:solidFill>
            <a:schemeClr val="bg1"/>
          </a:solidFill>
          <a:ln>
            <a:solidFill>
              <a:schemeClr val="tx1"/>
            </a:solidFill>
          </a:ln>
        </p:spPr>
        <p:txBody>
          <a:bodyPr wrap="square">
            <a:spAutoFit/>
          </a:bodyPr>
          <a:lstStyle/>
          <a:p>
            <a:r>
              <a:rPr lang="en-US" sz="2500" dirty="0">
                <a:latin typeface="Calibri" panose="020F0502020204030204" pitchFamily="34" charset="0"/>
              </a:rPr>
              <a:t>SELECT DISTINCT </a:t>
            </a:r>
            <a:r>
              <a:rPr lang="en-US" sz="2500" dirty="0" err="1">
                <a:latin typeface="Calibri" panose="020F0502020204030204" pitchFamily="34" charset="0"/>
              </a:rPr>
              <a:t>str</a:t>
            </a:r>
            <a:r>
              <a:rPr lang="en-US" sz="2500" dirty="0">
                <a:latin typeface="Calibri" panose="020F0502020204030204" pitchFamily="34" charset="0"/>
              </a:rPr>
              <a:t>(?label) WHERE {</a:t>
            </a:r>
          </a:p>
          <a:p>
            <a:r>
              <a:rPr lang="en-US" sz="2500" dirty="0">
                <a:latin typeface="Calibri" panose="020F0502020204030204" pitchFamily="34" charset="0"/>
              </a:rPr>
              <a:t> </a:t>
            </a:r>
            <a:r>
              <a:rPr lang="en-US" sz="2500" dirty="0" smtClean="0">
                <a:latin typeface="Calibri" panose="020F0502020204030204" pitchFamily="34" charset="0"/>
              </a:rPr>
              <a:t>   ?</a:t>
            </a:r>
            <a:r>
              <a:rPr lang="en-US" sz="2500" dirty="0" err="1">
                <a:latin typeface="Calibri" panose="020F0502020204030204" pitchFamily="34" charset="0"/>
              </a:rPr>
              <a:t>uri</a:t>
            </a:r>
            <a:r>
              <a:rPr lang="en-US" sz="2500" dirty="0">
                <a:latin typeface="Calibri" panose="020F0502020204030204" pitchFamily="34" charset="0"/>
              </a:rPr>
              <a:t> </a:t>
            </a:r>
            <a:r>
              <a:rPr lang="en-US" sz="2500" dirty="0" err="1">
                <a:latin typeface="Calibri" panose="020F0502020204030204" pitchFamily="34" charset="0"/>
              </a:rPr>
              <a:t>rdf:type</a:t>
            </a:r>
            <a:r>
              <a:rPr lang="en-US" sz="2500" dirty="0">
                <a:latin typeface="Calibri" panose="020F0502020204030204" pitchFamily="34" charset="0"/>
              </a:rPr>
              <a:t> &lt;</a:t>
            </a:r>
            <a:r>
              <a:rPr lang="en-US" sz="2500" dirty="0">
                <a:solidFill>
                  <a:srgbClr val="FF0000"/>
                </a:solidFill>
                <a:latin typeface="Calibri" panose="020F0502020204030204" pitchFamily="34" charset="0"/>
              </a:rPr>
              <a:t>http://dbpedia.org/ontology/Fish</a:t>
            </a:r>
            <a:r>
              <a:rPr lang="en-US" sz="2500" dirty="0">
                <a:latin typeface="Calibri" panose="020F0502020204030204" pitchFamily="34" charset="0"/>
              </a:rPr>
              <a:t>&gt; .</a:t>
            </a:r>
          </a:p>
          <a:p>
            <a:r>
              <a:rPr lang="en-US" sz="2500" dirty="0" smtClean="0">
                <a:latin typeface="Calibri" panose="020F0502020204030204" pitchFamily="34" charset="0"/>
              </a:rPr>
              <a:t>    ?</a:t>
            </a:r>
            <a:r>
              <a:rPr lang="en-US" sz="2500" dirty="0" err="1">
                <a:latin typeface="Calibri" panose="020F0502020204030204" pitchFamily="34" charset="0"/>
              </a:rPr>
              <a:t>uri</a:t>
            </a:r>
            <a:r>
              <a:rPr lang="en-US" sz="2500" dirty="0">
                <a:latin typeface="Calibri" panose="020F0502020204030204" pitchFamily="34" charset="0"/>
              </a:rPr>
              <a:t> </a:t>
            </a:r>
            <a:r>
              <a:rPr lang="en-US" sz="2500" dirty="0" err="1">
                <a:latin typeface="Calibri" panose="020F0502020204030204" pitchFamily="34" charset="0"/>
              </a:rPr>
              <a:t>rdfs:label</a:t>
            </a:r>
            <a:r>
              <a:rPr lang="en-US" sz="2500" dirty="0">
                <a:latin typeface="Calibri" panose="020F0502020204030204" pitchFamily="34" charset="0"/>
              </a:rPr>
              <a:t> ?label FILTER(</a:t>
            </a:r>
            <a:r>
              <a:rPr lang="en-US" sz="2500" dirty="0" err="1">
                <a:latin typeface="Calibri" panose="020F0502020204030204" pitchFamily="34" charset="0"/>
              </a:rPr>
              <a:t>lang</a:t>
            </a:r>
            <a:r>
              <a:rPr lang="en-US" sz="2500" dirty="0">
                <a:latin typeface="Calibri" panose="020F0502020204030204" pitchFamily="34" charset="0"/>
              </a:rPr>
              <a:t>(?label)='</a:t>
            </a:r>
            <a:r>
              <a:rPr lang="en-US" sz="2500" dirty="0">
                <a:solidFill>
                  <a:srgbClr val="FF0000"/>
                </a:solidFill>
                <a:latin typeface="Calibri" panose="020F0502020204030204" pitchFamily="34" charset="0"/>
              </a:rPr>
              <a:t>en</a:t>
            </a:r>
            <a:r>
              <a:rPr lang="en-US" sz="2500" dirty="0">
                <a:latin typeface="Calibri" panose="020F0502020204030204" pitchFamily="34" charset="0"/>
              </a:rPr>
              <a:t>') </a:t>
            </a:r>
            <a:endParaRPr lang="en-US" sz="2500" dirty="0" smtClean="0">
              <a:latin typeface="Calibri" panose="020F0502020204030204" pitchFamily="34" charset="0"/>
            </a:endParaRPr>
          </a:p>
          <a:p>
            <a:r>
              <a:rPr lang="en-US" sz="2500" dirty="0" smtClean="0">
                <a:latin typeface="Calibri" panose="020F0502020204030204" pitchFamily="34" charset="0"/>
              </a:rPr>
              <a:t>}</a:t>
            </a:r>
            <a:endParaRPr lang="el-GR" sz="2500" dirty="0">
              <a:latin typeface="Calibri" panose="020F0502020204030204" pitchFamily="34" charset="0"/>
            </a:endParaRPr>
          </a:p>
        </p:txBody>
      </p:sp>
      <p:sp>
        <p:nvSpPr>
          <p:cNvPr id="29" name="Rectangle 28"/>
          <p:cNvSpPr/>
          <p:nvPr/>
        </p:nvSpPr>
        <p:spPr>
          <a:xfrm>
            <a:off x="251520" y="1268760"/>
            <a:ext cx="3816429" cy="507831"/>
          </a:xfrm>
          <a:prstGeom prst="rect">
            <a:avLst/>
          </a:prstGeom>
          <a:ln>
            <a:solidFill>
              <a:schemeClr val="tx1"/>
            </a:solidFill>
          </a:ln>
        </p:spPr>
        <p:txBody>
          <a:bodyPr wrap="none">
            <a:spAutoFit/>
          </a:bodyPr>
          <a:lstStyle/>
          <a:p>
            <a:r>
              <a:rPr lang="en-US" sz="2700" dirty="0">
                <a:latin typeface="Calibri" panose="020F0502020204030204" pitchFamily="34" charset="0"/>
              </a:rPr>
              <a:t>http://dbpedia.org/sparql</a:t>
            </a:r>
            <a:endParaRPr lang="el-GR" sz="2700" dirty="0">
              <a:latin typeface="Calibri" panose="020F0502020204030204" pitchFamily="34" charset="0"/>
            </a:endParaRPr>
          </a:p>
        </p:txBody>
      </p:sp>
      <p:sp>
        <p:nvSpPr>
          <p:cNvPr id="3" name="Rectangle 2"/>
          <p:cNvSpPr/>
          <p:nvPr/>
        </p:nvSpPr>
        <p:spPr>
          <a:xfrm>
            <a:off x="2909195" y="4310608"/>
            <a:ext cx="3096344" cy="2031325"/>
          </a:xfrm>
          <a:prstGeom prst="rect">
            <a:avLst/>
          </a:prstGeom>
        </p:spPr>
        <p:txBody>
          <a:bodyPr wrap="square">
            <a:spAutoFit/>
          </a:bodyPr>
          <a:lstStyle/>
          <a:p>
            <a:r>
              <a:rPr lang="en-US" dirty="0" err="1">
                <a:latin typeface="Calibri" panose="020F0502020204030204" pitchFamily="34" charset="0"/>
              </a:rPr>
              <a:t>Acanthicus</a:t>
            </a:r>
            <a:endParaRPr lang="en-US" dirty="0">
              <a:latin typeface="Calibri" panose="020F0502020204030204" pitchFamily="34" charset="0"/>
            </a:endParaRPr>
          </a:p>
          <a:p>
            <a:r>
              <a:rPr lang="en-US" dirty="0" err="1">
                <a:latin typeface="Calibri" panose="020F0502020204030204" pitchFamily="34" charset="0"/>
              </a:rPr>
              <a:t>Acanthurus</a:t>
            </a:r>
            <a:endParaRPr lang="en-US" dirty="0">
              <a:latin typeface="Calibri" panose="020F0502020204030204" pitchFamily="34" charset="0"/>
            </a:endParaRPr>
          </a:p>
          <a:p>
            <a:r>
              <a:rPr lang="en-US" dirty="0" err="1">
                <a:latin typeface="Calibri" panose="020F0502020204030204" pitchFamily="34" charset="0"/>
              </a:rPr>
              <a:t>Acanthurus</a:t>
            </a:r>
            <a:r>
              <a:rPr lang="en-US" dirty="0">
                <a:latin typeface="Calibri" panose="020F0502020204030204" pitchFamily="34" charset="0"/>
              </a:rPr>
              <a:t> </a:t>
            </a:r>
            <a:r>
              <a:rPr lang="en-US" dirty="0" err="1">
                <a:latin typeface="Calibri" panose="020F0502020204030204" pitchFamily="34" charset="0"/>
              </a:rPr>
              <a:t>achilles</a:t>
            </a:r>
            <a:endParaRPr lang="en-US" dirty="0">
              <a:latin typeface="Calibri" panose="020F0502020204030204" pitchFamily="34" charset="0"/>
            </a:endParaRPr>
          </a:p>
          <a:p>
            <a:r>
              <a:rPr lang="en-US" dirty="0" err="1">
                <a:latin typeface="Calibri" panose="020F0502020204030204" pitchFamily="34" charset="0"/>
              </a:rPr>
              <a:t>Acanthurus</a:t>
            </a:r>
            <a:r>
              <a:rPr lang="en-US" dirty="0">
                <a:latin typeface="Calibri" panose="020F0502020204030204" pitchFamily="34" charset="0"/>
              </a:rPr>
              <a:t> </a:t>
            </a:r>
            <a:r>
              <a:rPr lang="en-US" dirty="0" err="1">
                <a:latin typeface="Calibri" panose="020F0502020204030204" pitchFamily="34" charset="0"/>
              </a:rPr>
              <a:t>albipectoralis</a:t>
            </a:r>
            <a:endParaRPr lang="en-US" dirty="0">
              <a:latin typeface="Calibri" panose="020F0502020204030204" pitchFamily="34" charset="0"/>
            </a:endParaRPr>
          </a:p>
          <a:p>
            <a:r>
              <a:rPr lang="en-US" dirty="0" err="1">
                <a:latin typeface="Calibri" panose="020F0502020204030204" pitchFamily="34" charset="0"/>
              </a:rPr>
              <a:t>Acanthurus</a:t>
            </a:r>
            <a:r>
              <a:rPr lang="en-US" dirty="0">
                <a:latin typeface="Calibri" panose="020F0502020204030204" pitchFamily="34" charset="0"/>
              </a:rPr>
              <a:t> </a:t>
            </a:r>
            <a:r>
              <a:rPr lang="en-US" dirty="0" err="1">
                <a:latin typeface="Calibri" panose="020F0502020204030204" pitchFamily="34" charset="0"/>
              </a:rPr>
              <a:t>auranticavus</a:t>
            </a:r>
            <a:endParaRPr lang="en-US" dirty="0">
              <a:latin typeface="Calibri" panose="020F0502020204030204" pitchFamily="34" charset="0"/>
            </a:endParaRPr>
          </a:p>
          <a:p>
            <a:r>
              <a:rPr lang="en-US" dirty="0" err="1">
                <a:latin typeface="Calibri" panose="020F0502020204030204" pitchFamily="34" charset="0"/>
              </a:rPr>
              <a:t>Acanthurus</a:t>
            </a:r>
            <a:r>
              <a:rPr lang="en-US" dirty="0">
                <a:latin typeface="Calibri" panose="020F0502020204030204" pitchFamily="34" charset="0"/>
              </a:rPr>
              <a:t> </a:t>
            </a:r>
            <a:r>
              <a:rPr lang="en-US" dirty="0" err="1">
                <a:latin typeface="Calibri" panose="020F0502020204030204" pitchFamily="34" charset="0"/>
              </a:rPr>
              <a:t>chronixis</a:t>
            </a:r>
            <a:endParaRPr lang="en-US" dirty="0">
              <a:latin typeface="Calibri" panose="020F0502020204030204" pitchFamily="34" charset="0"/>
            </a:endParaRPr>
          </a:p>
          <a:p>
            <a:r>
              <a:rPr lang="en-US" dirty="0" smtClean="0">
                <a:latin typeface="Calibri" panose="020F0502020204030204" pitchFamily="34" charset="0"/>
              </a:rPr>
              <a:t>….</a:t>
            </a:r>
            <a:endParaRPr lang="el-GR" dirty="0">
              <a:latin typeface="Calibri" panose="020F0502020204030204" pitchFamily="34" charset="0"/>
            </a:endParaRPr>
          </a:p>
        </p:txBody>
      </p:sp>
      <p:sp>
        <p:nvSpPr>
          <p:cNvPr id="8" name="Down Arrow 7"/>
          <p:cNvSpPr/>
          <p:nvPr/>
        </p:nvSpPr>
        <p:spPr>
          <a:xfrm>
            <a:off x="4067949" y="3979039"/>
            <a:ext cx="550236" cy="324850"/>
          </a:xfrm>
          <a:prstGeom prst="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1856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Linking</a:t>
            </a:r>
            <a:r>
              <a:rPr lang="en-US" dirty="0" smtClean="0"/>
              <a:t> Template Query – Example </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14</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
        <p:nvSpPr>
          <p:cNvPr id="8" name="Rectangle 7"/>
          <p:cNvSpPr/>
          <p:nvPr/>
        </p:nvSpPr>
        <p:spPr>
          <a:xfrm>
            <a:off x="200720" y="1268760"/>
            <a:ext cx="3965060" cy="523220"/>
          </a:xfrm>
          <a:prstGeom prst="rect">
            <a:avLst/>
          </a:prstGeom>
          <a:ln>
            <a:solidFill>
              <a:schemeClr val="tx1"/>
            </a:solidFill>
          </a:ln>
        </p:spPr>
        <p:txBody>
          <a:bodyPr wrap="none">
            <a:spAutoFit/>
          </a:bodyPr>
          <a:lstStyle/>
          <a:p>
            <a:r>
              <a:rPr lang="en-US" sz="2700" dirty="0">
                <a:latin typeface="Calibri" panose="020F0502020204030204" pitchFamily="34" charset="0"/>
              </a:rPr>
              <a:t>http://dbpedia.org/sparql</a:t>
            </a:r>
            <a:endParaRPr lang="el-GR" sz="2700" dirty="0">
              <a:latin typeface="Calibri" panose="020F0502020204030204" pitchFamily="34" charset="0"/>
            </a:endParaRPr>
          </a:p>
        </p:txBody>
      </p:sp>
      <p:sp>
        <p:nvSpPr>
          <p:cNvPr id="9" name="Rectangle 8"/>
          <p:cNvSpPr/>
          <p:nvPr/>
        </p:nvSpPr>
        <p:spPr>
          <a:xfrm>
            <a:off x="200720" y="2157918"/>
            <a:ext cx="8651180" cy="1631216"/>
          </a:xfrm>
          <a:prstGeom prst="rect">
            <a:avLst/>
          </a:prstGeom>
          <a:ln>
            <a:solidFill>
              <a:schemeClr val="tx1"/>
            </a:solidFill>
          </a:ln>
        </p:spPr>
        <p:txBody>
          <a:bodyPr wrap="square">
            <a:spAutoFit/>
          </a:bodyPr>
          <a:lstStyle/>
          <a:p>
            <a:r>
              <a:rPr lang="en-US" sz="2500" dirty="0">
                <a:latin typeface="Calibri" panose="020F0502020204030204" pitchFamily="34" charset="0"/>
              </a:rPr>
              <a:t>SELECT DISTINCT ?</a:t>
            </a:r>
            <a:r>
              <a:rPr lang="en-US" sz="2500" dirty="0" err="1">
                <a:latin typeface="Calibri" panose="020F0502020204030204" pitchFamily="34" charset="0"/>
              </a:rPr>
              <a:t>uri</a:t>
            </a:r>
            <a:r>
              <a:rPr lang="en-US" sz="2500" dirty="0">
                <a:latin typeface="Calibri" panose="020F0502020204030204" pitchFamily="34" charset="0"/>
              </a:rPr>
              <a:t> WHERE {</a:t>
            </a:r>
          </a:p>
          <a:p>
            <a:r>
              <a:rPr lang="en-US" sz="2500" dirty="0" smtClean="0">
                <a:latin typeface="Calibri" panose="020F0502020204030204" pitchFamily="34" charset="0"/>
              </a:rPr>
              <a:t>  ?</a:t>
            </a:r>
            <a:r>
              <a:rPr lang="en-US" sz="2500" dirty="0" err="1">
                <a:latin typeface="Calibri" panose="020F0502020204030204" pitchFamily="34" charset="0"/>
              </a:rPr>
              <a:t>uri</a:t>
            </a:r>
            <a:r>
              <a:rPr lang="en-US" sz="2500" dirty="0">
                <a:latin typeface="Calibri" panose="020F0502020204030204" pitchFamily="34" charset="0"/>
              </a:rPr>
              <a:t> </a:t>
            </a:r>
            <a:r>
              <a:rPr lang="en-US" sz="2500" dirty="0" err="1">
                <a:latin typeface="Calibri" panose="020F0502020204030204" pitchFamily="34" charset="0"/>
              </a:rPr>
              <a:t>rdf:type</a:t>
            </a:r>
            <a:r>
              <a:rPr lang="en-US" sz="2500" dirty="0">
                <a:latin typeface="Calibri" panose="020F0502020204030204" pitchFamily="34" charset="0"/>
              </a:rPr>
              <a:t> &lt;http://dbpedia.org/ontology/Fish&gt; .</a:t>
            </a:r>
          </a:p>
          <a:p>
            <a:r>
              <a:rPr lang="en-US" sz="2500" dirty="0" smtClean="0">
                <a:latin typeface="Calibri" panose="020F0502020204030204" pitchFamily="34" charset="0"/>
              </a:rPr>
              <a:t>  ?</a:t>
            </a:r>
            <a:r>
              <a:rPr lang="en-US" sz="2500" dirty="0" err="1">
                <a:latin typeface="Calibri" panose="020F0502020204030204" pitchFamily="34" charset="0"/>
              </a:rPr>
              <a:t>uri</a:t>
            </a:r>
            <a:r>
              <a:rPr lang="en-US" sz="2500" dirty="0">
                <a:latin typeface="Calibri" panose="020F0502020204030204" pitchFamily="34" charset="0"/>
              </a:rPr>
              <a:t> </a:t>
            </a:r>
            <a:r>
              <a:rPr lang="en-US" sz="2500" dirty="0" err="1">
                <a:latin typeface="Calibri" panose="020F0502020204030204" pitchFamily="34" charset="0"/>
              </a:rPr>
              <a:t>rdfs:label</a:t>
            </a:r>
            <a:r>
              <a:rPr lang="en-US" sz="2500" dirty="0">
                <a:latin typeface="Calibri" panose="020F0502020204030204" pitchFamily="34" charset="0"/>
              </a:rPr>
              <a:t> ?</a:t>
            </a:r>
            <a:r>
              <a:rPr lang="en-US" sz="2500" dirty="0" smtClean="0">
                <a:latin typeface="Calibri" panose="020F0502020204030204" pitchFamily="34" charset="0"/>
              </a:rPr>
              <a:t>label FILTER(regex(</a:t>
            </a:r>
            <a:r>
              <a:rPr lang="en-US" sz="2500" dirty="0" err="1" smtClean="0">
                <a:latin typeface="Calibri" panose="020F0502020204030204" pitchFamily="34" charset="0"/>
              </a:rPr>
              <a:t>str</a:t>
            </a:r>
            <a:r>
              <a:rPr lang="en-US" sz="2500" dirty="0">
                <a:latin typeface="Calibri" panose="020F0502020204030204" pitchFamily="34" charset="0"/>
              </a:rPr>
              <a:t>(?label), '</a:t>
            </a:r>
            <a:r>
              <a:rPr lang="en-US" sz="2500" b="1" dirty="0">
                <a:solidFill>
                  <a:srgbClr val="FF0000"/>
                </a:solidFill>
                <a:latin typeface="Calibri" panose="020F0502020204030204" pitchFamily="34" charset="0"/>
              </a:rPr>
              <a:t>[ENTITY]</a:t>
            </a:r>
            <a:r>
              <a:rPr lang="en-US" sz="2500" dirty="0">
                <a:latin typeface="Calibri" panose="020F0502020204030204" pitchFamily="34" charset="0"/>
              </a:rPr>
              <a:t>', '</a:t>
            </a:r>
            <a:r>
              <a:rPr lang="en-US" sz="2500" dirty="0" err="1">
                <a:latin typeface="Calibri" panose="020F0502020204030204" pitchFamily="34" charset="0"/>
              </a:rPr>
              <a:t>i</a:t>
            </a:r>
            <a:r>
              <a:rPr lang="en-US" sz="2500" dirty="0">
                <a:latin typeface="Calibri" panose="020F0502020204030204" pitchFamily="34" charset="0"/>
              </a:rPr>
              <a:t>')) </a:t>
            </a:r>
            <a:endParaRPr lang="en-US" sz="2500" dirty="0" smtClean="0">
              <a:latin typeface="Calibri" panose="020F0502020204030204" pitchFamily="34" charset="0"/>
            </a:endParaRPr>
          </a:p>
          <a:p>
            <a:r>
              <a:rPr lang="en-US" sz="2500" dirty="0" smtClean="0">
                <a:latin typeface="Calibri" panose="020F0502020204030204" pitchFamily="34" charset="0"/>
              </a:rPr>
              <a:t>}</a:t>
            </a:r>
            <a:endParaRPr lang="el-GR" sz="2500" dirty="0">
              <a:latin typeface="Calibri" panose="020F0502020204030204" pitchFamily="34" charset="0"/>
            </a:endParaRPr>
          </a:p>
        </p:txBody>
      </p:sp>
    </p:spTree>
    <p:extLst>
      <p:ext uri="{BB962C8B-B14F-4D97-AF65-F5344CB8AC3E}">
        <p14:creationId xmlns:p14="http://schemas.microsoft.com/office/powerpoint/2010/main" val="3033074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Linking</a:t>
            </a:r>
            <a:r>
              <a:rPr lang="en-US" dirty="0" smtClean="0"/>
              <a:t> Template Query – Example </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15</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
        <p:nvSpPr>
          <p:cNvPr id="8" name="Rectangle 7"/>
          <p:cNvSpPr/>
          <p:nvPr/>
        </p:nvSpPr>
        <p:spPr>
          <a:xfrm>
            <a:off x="200720" y="1268760"/>
            <a:ext cx="3965060" cy="523220"/>
          </a:xfrm>
          <a:prstGeom prst="rect">
            <a:avLst/>
          </a:prstGeom>
          <a:ln>
            <a:solidFill>
              <a:schemeClr val="tx1"/>
            </a:solidFill>
          </a:ln>
        </p:spPr>
        <p:txBody>
          <a:bodyPr wrap="none">
            <a:spAutoFit/>
          </a:bodyPr>
          <a:lstStyle/>
          <a:p>
            <a:r>
              <a:rPr lang="en-US" sz="2700" dirty="0">
                <a:latin typeface="Calibri" panose="020F0502020204030204" pitchFamily="34" charset="0"/>
              </a:rPr>
              <a:t>http://dbpedia.org/sparql</a:t>
            </a:r>
            <a:endParaRPr lang="el-GR" sz="2700" dirty="0">
              <a:latin typeface="Calibri" panose="020F0502020204030204" pitchFamily="34" charset="0"/>
            </a:endParaRPr>
          </a:p>
        </p:txBody>
      </p:sp>
      <p:sp>
        <p:nvSpPr>
          <p:cNvPr id="10" name="Rectangle 9"/>
          <p:cNvSpPr/>
          <p:nvPr/>
        </p:nvSpPr>
        <p:spPr>
          <a:xfrm>
            <a:off x="163116" y="2572856"/>
            <a:ext cx="8714184" cy="1631216"/>
          </a:xfrm>
          <a:prstGeom prst="rect">
            <a:avLst/>
          </a:prstGeom>
          <a:ln>
            <a:solidFill>
              <a:schemeClr val="tx1"/>
            </a:solidFill>
          </a:ln>
        </p:spPr>
        <p:txBody>
          <a:bodyPr wrap="square">
            <a:spAutoFit/>
          </a:bodyPr>
          <a:lstStyle/>
          <a:p>
            <a:r>
              <a:rPr lang="en-US" sz="2500" dirty="0">
                <a:latin typeface="Calibri" panose="020F0502020204030204" pitchFamily="34" charset="0"/>
              </a:rPr>
              <a:t>SELECT DISTINCT ?</a:t>
            </a:r>
            <a:r>
              <a:rPr lang="en-US" sz="2500" dirty="0" err="1">
                <a:latin typeface="Calibri" panose="020F0502020204030204" pitchFamily="34" charset="0"/>
              </a:rPr>
              <a:t>uri</a:t>
            </a:r>
            <a:r>
              <a:rPr lang="en-US" sz="2500" dirty="0">
                <a:latin typeface="Calibri" panose="020F0502020204030204" pitchFamily="34" charset="0"/>
              </a:rPr>
              <a:t> WHERE {</a:t>
            </a:r>
          </a:p>
          <a:p>
            <a:r>
              <a:rPr lang="en-US" sz="2500" dirty="0" smtClean="0">
                <a:latin typeface="Calibri" panose="020F0502020204030204" pitchFamily="34" charset="0"/>
              </a:rPr>
              <a:t>  ?</a:t>
            </a:r>
            <a:r>
              <a:rPr lang="en-US" sz="2500" dirty="0" err="1">
                <a:latin typeface="Calibri" panose="020F0502020204030204" pitchFamily="34" charset="0"/>
              </a:rPr>
              <a:t>uri</a:t>
            </a:r>
            <a:r>
              <a:rPr lang="en-US" sz="2500" dirty="0">
                <a:latin typeface="Calibri" panose="020F0502020204030204" pitchFamily="34" charset="0"/>
              </a:rPr>
              <a:t> </a:t>
            </a:r>
            <a:r>
              <a:rPr lang="en-US" sz="2500" dirty="0" err="1">
                <a:latin typeface="Calibri" panose="020F0502020204030204" pitchFamily="34" charset="0"/>
              </a:rPr>
              <a:t>rdf:type</a:t>
            </a:r>
            <a:r>
              <a:rPr lang="en-US" sz="2500" dirty="0">
                <a:latin typeface="Calibri" panose="020F0502020204030204" pitchFamily="34" charset="0"/>
              </a:rPr>
              <a:t> &lt;http://dbpedia.org/ontology/Fish&gt; .</a:t>
            </a:r>
          </a:p>
          <a:p>
            <a:r>
              <a:rPr lang="en-US" sz="2500" dirty="0" smtClean="0">
                <a:latin typeface="Calibri" panose="020F0502020204030204" pitchFamily="34" charset="0"/>
              </a:rPr>
              <a:t>  ?</a:t>
            </a:r>
            <a:r>
              <a:rPr lang="en-US" sz="2500" dirty="0" err="1">
                <a:latin typeface="Calibri" panose="020F0502020204030204" pitchFamily="34" charset="0"/>
              </a:rPr>
              <a:t>uri</a:t>
            </a:r>
            <a:r>
              <a:rPr lang="en-US" sz="2500" dirty="0">
                <a:latin typeface="Calibri" panose="020F0502020204030204" pitchFamily="34" charset="0"/>
              </a:rPr>
              <a:t> </a:t>
            </a:r>
            <a:r>
              <a:rPr lang="en-US" sz="2500" dirty="0" err="1">
                <a:latin typeface="Calibri" panose="020F0502020204030204" pitchFamily="34" charset="0"/>
              </a:rPr>
              <a:t>rdfs:label</a:t>
            </a:r>
            <a:r>
              <a:rPr lang="en-US" sz="2500" dirty="0">
                <a:latin typeface="Calibri" panose="020F0502020204030204" pitchFamily="34" charset="0"/>
              </a:rPr>
              <a:t> ?</a:t>
            </a:r>
            <a:r>
              <a:rPr lang="en-US" sz="2500" dirty="0" smtClean="0">
                <a:latin typeface="Calibri" panose="020F0502020204030204" pitchFamily="34" charset="0"/>
              </a:rPr>
              <a:t>label FILTER(regex(</a:t>
            </a:r>
            <a:r>
              <a:rPr lang="en-US" sz="2500" dirty="0" err="1" smtClean="0">
                <a:latin typeface="Calibri" panose="020F0502020204030204" pitchFamily="34" charset="0"/>
              </a:rPr>
              <a:t>str</a:t>
            </a:r>
            <a:r>
              <a:rPr lang="en-US" sz="2500" dirty="0">
                <a:latin typeface="Calibri" panose="020F0502020204030204" pitchFamily="34" charset="0"/>
              </a:rPr>
              <a:t>(?label), </a:t>
            </a:r>
            <a:r>
              <a:rPr lang="en-US" sz="2500" dirty="0" smtClean="0">
                <a:latin typeface="Calibri" panose="020F0502020204030204" pitchFamily="34" charset="0"/>
              </a:rPr>
              <a:t>‘</a:t>
            </a:r>
            <a:r>
              <a:rPr lang="en-US" sz="2500" b="1" dirty="0" smtClean="0">
                <a:solidFill>
                  <a:srgbClr val="FF0000"/>
                </a:solidFill>
                <a:latin typeface="Calibri" panose="020F0502020204030204" pitchFamily="34" charset="0"/>
              </a:rPr>
              <a:t>chum salmon</a:t>
            </a:r>
            <a:r>
              <a:rPr lang="en-US" sz="2500" dirty="0" smtClean="0">
                <a:latin typeface="Calibri" panose="020F0502020204030204" pitchFamily="34" charset="0"/>
              </a:rPr>
              <a:t>', </a:t>
            </a:r>
            <a:r>
              <a:rPr lang="en-US" sz="2500" dirty="0">
                <a:latin typeface="Calibri" panose="020F0502020204030204" pitchFamily="34" charset="0"/>
              </a:rPr>
              <a:t>'</a:t>
            </a:r>
            <a:r>
              <a:rPr lang="en-US" sz="2500" dirty="0" err="1">
                <a:latin typeface="Calibri" panose="020F0502020204030204" pitchFamily="34" charset="0"/>
              </a:rPr>
              <a:t>i</a:t>
            </a:r>
            <a:r>
              <a:rPr lang="en-US" sz="2500" dirty="0">
                <a:latin typeface="Calibri" panose="020F0502020204030204" pitchFamily="34" charset="0"/>
              </a:rPr>
              <a:t>')) </a:t>
            </a:r>
            <a:endParaRPr lang="en-US" sz="2500" dirty="0" smtClean="0">
              <a:latin typeface="Calibri" panose="020F0502020204030204" pitchFamily="34" charset="0"/>
            </a:endParaRPr>
          </a:p>
          <a:p>
            <a:r>
              <a:rPr lang="en-US" sz="2500" dirty="0" smtClean="0">
                <a:latin typeface="Calibri" panose="020F0502020204030204" pitchFamily="34" charset="0"/>
              </a:rPr>
              <a:t>}</a:t>
            </a:r>
            <a:endParaRPr lang="el-GR" sz="2500" dirty="0">
              <a:latin typeface="Calibri" panose="020F0502020204030204" pitchFamily="34" charset="0"/>
            </a:endParaRPr>
          </a:p>
        </p:txBody>
      </p:sp>
      <p:sp>
        <p:nvSpPr>
          <p:cNvPr id="5" name="TextBox 4"/>
          <p:cNvSpPr txBox="1"/>
          <p:nvPr/>
        </p:nvSpPr>
        <p:spPr>
          <a:xfrm>
            <a:off x="107504" y="2029970"/>
            <a:ext cx="4768550" cy="461665"/>
          </a:xfrm>
          <a:prstGeom prst="rect">
            <a:avLst/>
          </a:prstGeom>
          <a:noFill/>
        </p:spPr>
        <p:txBody>
          <a:bodyPr wrap="none" rtlCol="0">
            <a:spAutoFit/>
          </a:bodyPr>
          <a:lstStyle/>
          <a:p>
            <a:r>
              <a:rPr lang="en-US" sz="2400" dirty="0" smtClean="0">
                <a:solidFill>
                  <a:schemeClr val="accent1">
                    <a:lumMod val="50000"/>
                  </a:schemeClr>
                </a:solidFill>
                <a:latin typeface="Calibri" panose="020F0502020204030204" pitchFamily="34" charset="0"/>
              </a:rPr>
              <a:t>For the entity </a:t>
            </a:r>
            <a:r>
              <a:rPr lang="en-US" sz="2400" dirty="0">
                <a:solidFill>
                  <a:schemeClr val="accent1">
                    <a:lumMod val="50000"/>
                  </a:schemeClr>
                </a:solidFill>
                <a:latin typeface="Calibri" panose="020F0502020204030204" pitchFamily="34" charset="0"/>
              </a:rPr>
              <a:t>name “</a:t>
            </a:r>
            <a:r>
              <a:rPr lang="en-US" sz="2400" b="1" dirty="0">
                <a:solidFill>
                  <a:srgbClr val="FF0000"/>
                </a:solidFill>
                <a:latin typeface="Calibri" panose="020F0502020204030204" pitchFamily="34" charset="0"/>
              </a:rPr>
              <a:t>chum salmon</a:t>
            </a:r>
            <a:r>
              <a:rPr lang="en-US" sz="2400" dirty="0">
                <a:solidFill>
                  <a:schemeClr val="accent1">
                    <a:lumMod val="50000"/>
                  </a:schemeClr>
                </a:solidFill>
                <a:latin typeface="Calibri" panose="020F0502020204030204" pitchFamily="34" charset="0"/>
              </a:rPr>
              <a:t>”:</a:t>
            </a:r>
            <a:endParaRPr lang="el-GR" sz="2400" dirty="0">
              <a:solidFill>
                <a:schemeClr val="accent1">
                  <a:lumMod val="50000"/>
                </a:schemeClr>
              </a:solidFill>
              <a:latin typeface="Calibri" panose="020F0502020204030204" pitchFamily="34" charset="0"/>
            </a:endParaRPr>
          </a:p>
        </p:txBody>
      </p:sp>
      <p:sp>
        <p:nvSpPr>
          <p:cNvPr id="3" name="Down Arrow 2"/>
          <p:cNvSpPr/>
          <p:nvPr/>
        </p:nvSpPr>
        <p:spPr>
          <a:xfrm>
            <a:off x="4165780" y="4445632"/>
            <a:ext cx="550236" cy="393068"/>
          </a:xfrm>
          <a:prstGeom prst="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1494290" y="4991968"/>
            <a:ext cx="5965351" cy="477054"/>
          </a:xfrm>
          <a:prstGeom prst="rect">
            <a:avLst/>
          </a:prstGeom>
        </p:spPr>
        <p:txBody>
          <a:bodyPr wrap="none">
            <a:spAutoFit/>
          </a:bodyPr>
          <a:lstStyle/>
          <a:p>
            <a:r>
              <a:rPr lang="en-US" sz="2500" dirty="0">
                <a:solidFill>
                  <a:schemeClr val="accent2">
                    <a:lumMod val="50000"/>
                  </a:schemeClr>
                </a:solidFill>
                <a:latin typeface="Calibri" panose="020F0502020204030204" pitchFamily="34" charset="0"/>
              </a:rPr>
              <a:t>http://</a:t>
            </a:r>
            <a:r>
              <a:rPr lang="en-US" sz="2500" dirty="0" smtClean="0">
                <a:solidFill>
                  <a:schemeClr val="accent2">
                    <a:lumMod val="50000"/>
                  </a:schemeClr>
                </a:solidFill>
                <a:latin typeface="Calibri" panose="020F0502020204030204" pitchFamily="34" charset="0"/>
              </a:rPr>
              <a:t>dbpedia.org/resource/Chum_salmon </a:t>
            </a:r>
            <a:endParaRPr lang="el-GR" sz="2500" dirty="0">
              <a:solidFill>
                <a:schemeClr val="accent2">
                  <a:lumMod val="50000"/>
                </a:schemeClr>
              </a:solidFill>
            </a:endParaRPr>
          </a:p>
        </p:txBody>
      </p:sp>
    </p:spTree>
    <p:extLst>
      <p:ext uri="{BB962C8B-B14F-4D97-AF65-F5344CB8AC3E}">
        <p14:creationId xmlns:p14="http://schemas.microsoft.com/office/powerpoint/2010/main" val="220397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Enriching</a:t>
            </a:r>
            <a:r>
              <a:rPr lang="en-US" dirty="0" smtClean="0"/>
              <a:t> Template </a:t>
            </a:r>
            <a:r>
              <a:rPr lang="en-US" dirty="0"/>
              <a:t>Query – Example </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16</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
        <p:nvSpPr>
          <p:cNvPr id="9" name="Rectangle 8"/>
          <p:cNvSpPr/>
          <p:nvPr/>
        </p:nvSpPr>
        <p:spPr>
          <a:xfrm>
            <a:off x="200720" y="1268760"/>
            <a:ext cx="3965060" cy="523220"/>
          </a:xfrm>
          <a:prstGeom prst="rect">
            <a:avLst/>
          </a:prstGeom>
          <a:ln>
            <a:solidFill>
              <a:schemeClr val="tx1"/>
            </a:solidFill>
          </a:ln>
        </p:spPr>
        <p:txBody>
          <a:bodyPr wrap="none">
            <a:spAutoFit/>
          </a:bodyPr>
          <a:lstStyle/>
          <a:p>
            <a:r>
              <a:rPr lang="en-US" sz="2700" dirty="0">
                <a:latin typeface="Calibri" panose="020F0502020204030204" pitchFamily="34" charset="0"/>
              </a:rPr>
              <a:t>http://dbpedia.org/sparql</a:t>
            </a:r>
            <a:endParaRPr lang="el-GR" sz="2700" dirty="0">
              <a:latin typeface="Calibri" panose="020F0502020204030204" pitchFamily="34" charset="0"/>
            </a:endParaRPr>
          </a:p>
        </p:txBody>
      </p:sp>
      <p:sp>
        <p:nvSpPr>
          <p:cNvPr id="10" name="Rectangle 9"/>
          <p:cNvSpPr/>
          <p:nvPr/>
        </p:nvSpPr>
        <p:spPr>
          <a:xfrm>
            <a:off x="200720" y="2157918"/>
            <a:ext cx="8651180" cy="1631216"/>
          </a:xfrm>
          <a:prstGeom prst="rect">
            <a:avLst/>
          </a:prstGeom>
          <a:ln>
            <a:solidFill>
              <a:schemeClr val="tx1"/>
            </a:solidFill>
          </a:ln>
        </p:spPr>
        <p:txBody>
          <a:bodyPr wrap="square">
            <a:spAutoFit/>
          </a:bodyPr>
          <a:lstStyle/>
          <a:p>
            <a:r>
              <a:rPr lang="en-US" sz="2500" dirty="0">
                <a:latin typeface="Calibri" panose="020F0502020204030204" pitchFamily="34" charset="0"/>
              </a:rPr>
              <a:t>SELECT DISTINCT ?</a:t>
            </a:r>
            <a:r>
              <a:rPr lang="en-US" sz="2500" dirty="0" err="1">
                <a:latin typeface="Calibri" panose="020F0502020204030204" pitchFamily="34" charset="0"/>
              </a:rPr>
              <a:t>propertyName</a:t>
            </a:r>
            <a:r>
              <a:rPr lang="en-US" sz="2500" dirty="0">
                <a:latin typeface="Calibri" panose="020F0502020204030204" pitchFamily="34" charset="0"/>
              </a:rPr>
              <a:t> ?</a:t>
            </a:r>
            <a:r>
              <a:rPr lang="en-US" sz="2500" dirty="0" err="1">
                <a:latin typeface="Calibri" panose="020F0502020204030204" pitchFamily="34" charset="0"/>
              </a:rPr>
              <a:t>propertyValue</a:t>
            </a:r>
            <a:r>
              <a:rPr lang="en-US" sz="2500" dirty="0">
                <a:latin typeface="Calibri" panose="020F0502020204030204" pitchFamily="34" charset="0"/>
              </a:rPr>
              <a:t> </a:t>
            </a:r>
          </a:p>
          <a:p>
            <a:r>
              <a:rPr lang="en-US" sz="2500" dirty="0">
                <a:latin typeface="Calibri" panose="020F0502020204030204" pitchFamily="34" charset="0"/>
              </a:rPr>
              <a:t>WHERE {</a:t>
            </a:r>
          </a:p>
          <a:p>
            <a:r>
              <a:rPr lang="en-US" sz="2500" dirty="0">
                <a:latin typeface="Calibri" panose="020F0502020204030204" pitchFamily="34" charset="0"/>
              </a:rPr>
              <a:t>    &lt;</a:t>
            </a:r>
            <a:r>
              <a:rPr lang="en-US" sz="2500" b="1" dirty="0">
                <a:solidFill>
                  <a:srgbClr val="FF0000"/>
                </a:solidFill>
                <a:latin typeface="Calibri" panose="020F0502020204030204" pitchFamily="34" charset="0"/>
              </a:rPr>
              <a:t>[URI]</a:t>
            </a:r>
            <a:r>
              <a:rPr lang="en-US" sz="2500" dirty="0">
                <a:latin typeface="Calibri" panose="020F0502020204030204" pitchFamily="34" charset="0"/>
              </a:rPr>
              <a:t>&gt; ?</a:t>
            </a:r>
            <a:r>
              <a:rPr lang="en-US" sz="2500" dirty="0" err="1">
                <a:latin typeface="Calibri" panose="020F0502020204030204" pitchFamily="34" charset="0"/>
              </a:rPr>
              <a:t>propertyName</a:t>
            </a:r>
            <a:r>
              <a:rPr lang="en-US" sz="2500" dirty="0">
                <a:latin typeface="Calibri" panose="020F0502020204030204" pitchFamily="34" charset="0"/>
              </a:rPr>
              <a:t> ?</a:t>
            </a:r>
            <a:r>
              <a:rPr lang="en-US" sz="2500" dirty="0" err="1">
                <a:latin typeface="Calibri" panose="020F0502020204030204" pitchFamily="34" charset="0"/>
              </a:rPr>
              <a:t>propertyValue</a:t>
            </a:r>
            <a:r>
              <a:rPr lang="en-US" sz="2500" dirty="0">
                <a:latin typeface="Calibri" panose="020F0502020204030204" pitchFamily="34" charset="0"/>
              </a:rPr>
              <a:t> </a:t>
            </a:r>
          </a:p>
          <a:p>
            <a:r>
              <a:rPr lang="en-US" sz="2500" dirty="0">
                <a:latin typeface="Calibri" panose="020F0502020204030204" pitchFamily="34" charset="0"/>
              </a:rPr>
              <a:t>}</a:t>
            </a:r>
          </a:p>
        </p:txBody>
      </p:sp>
    </p:spTree>
    <p:extLst>
      <p:ext uri="{BB962C8B-B14F-4D97-AF65-F5344CB8AC3E}">
        <p14:creationId xmlns:p14="http://schemas.microsoft.com/office/powerpoint/2010/main" val="3033074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Enriching</a:t>
            </a:r>
            <a:r>
              <a:rPr lang="en-US" dirty="0"/>
              <a:t> Template Query – Example </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17</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
        <p:nvSpPr>
          <p:cNvPr id="8" name="Rectangle 7"/>
          <p:cNvSpPr/>
          <p:nvPr/>
        </p:nvSpPr>
        <p:spPr>
          <a:xfrm>
            <a:off x="200720" y="1268760"/>
            <a:ext cx="3965060" cy="523220"/>
          </a:xfrm>
          <a:prstGeom prst="rect">
            <a:avLst/>
          </a:prstGeom>
          <a:ln>
            <a:solidFill>
              <a:schemeClr val="tx1"/>
            </a:solidFill>
          </a:ln>
        </p:spPr>
        <p:txBody>
          <a:bodyPr wrap="none">
            <a:spAutoFit/>
          </a:bodyPr>
          <a:lstStyle/>
          <a:p>
            <a:r>
              <a:rPr lang="en-US" sz="2700" dirty="0">
                <a:latin typeface="Calibri" panose="020F0502020204030204" pitchFamily="34" charset="0"/>
              </a:rPr>
              <a:t>http://dbpedia.org/sparql</a:t>
            </a:r>
            <a:endParaRPr lang="el-GR" sz="2700" dirty="0">
              <a:latin typeface="Calibri" panose="020F0502020204030204" pitchFamily="34" charset="0"/>
            </a:endParaRPr>
          </a:p>
        </p:txBody>
      </p:sp>
      <p:sp>
        <p:nvSpPr>
          <p:cNvPr id="10" name="Rectangle 9"/>
          <p:cNvSpPr/>
          <p:nvPr/>
        </p:nvSpPr>
        <p:spPr>
          <a:xfrm>
            <a:off x="163116" y="2572856"/>
            <a:ext cx="8714184" cy="1615827"/>
          </a:xfrm>
          <a:prstGeom prst="rect">
            <a:avLst/>
          </a:prstGeom>
          <a:ln>
            <a:solidFill>
              <a:schemeClr val="tx1"/>
            </a:solidFill>
          </a:ln>
        </p:spPr>
        <p:txBody>
          <a:bodyPr wrap="square">
            <a:spAutoFit/>
          </a:bodyPr>
          <a:lstStyle/>
          <a:p>
            <a:r>
              <a:rPr lang="en-US" sz="2500" dirty="0">
                <a:latin typeface="Calibri" panose="020F0502020204030204" pitchFamily="34" charset="0"/>
              </a:rPr>
              <a:t>SELECT DISTINCT ?</a:t>
            </a:r>
            <a:r>
              <a:rPr lang="en-US" sz="2500" dirty="0" smtClean="0">
                <a:latin typeface="Calibri" panose="020F0502020204030204" pitchFamily="34" charset="0"/>
              </a:rPr>
              <a:t>predicate ?object </a:t>
            </a:r>
            <a:endParaRPr lang="en-US" sz="2500" dirty="0">
              <a:latin typeface="Calibri" panose="020F0502020204030204" pitchFamily="34" charset="0"/>
            </a:endParaRPr>
          </a:p>
          <a:p>
            <a:r>
              <a:rPr lang="en-US" sz="2500" dirty="0">
                <a:latin typeface="Calibri" panose="020F0502020204030204" pitchFamily="34" charset="0"/>
              </a:rPr>
              <a:t>WHERE {</a:t>
            </a:r>
          </a:p>
          <a:p>
            <a:r>
              <a:rPr lang="en-US" sz="2200" dirty="0">
                <a:latin typeface="Calibri" panose="020F0502020204030204" pitchFamily="34" charset="0"/>
              </a:rPr>
              <a:t>    </a:t>
            </a:r>
            <a:r>
              <a:rPr lang="en-US" sz="2200" dirty="0" smtClean="0">
                <a:latin typeface="Calibri" panose="020F0502020204030204" pitchFamily="34" charset="0"/>
              </a:rPr>
              <a:t>&lt;</a:t>
            </a:r>
            <a:r>
              <a:rPr lang="en-US" sz="2200" b="1" dirty="0" smtClean="0">
                <a:solidFill>
                  <a:srgbClr val="FF0000"/>
                </a:solidFill>
                <a:latin typeface="Calibri" panose="020F0502020204030204" pitchFamily="34" charset="0"/>
              </a:rPr>
              <a:t>http</a:t>
            </a:r>
            <a:r>
              <a:rPr lang="en-US" sz="2200" b="1" dirty="0">
                <a:solidFill>
                  <a:srgbClr val="FF0000"/>
                </a:solidFill>
                <a:latin typeface="Calibri" panose="020F0502020204030204" pitchFamily="34" charset="0"/>
              </a:rPr>
              <a:t>://</a:t>
            </a:r>
            <a:r>
              <a:rPr lang="en-US" sz="2200" b="1" dirty="0" smtClean="0">
                <a:solidFill>
                  <a:srgbClr val="FF0000"/>
                </a:solidFill>
                <a:latin typeface="Calibri" panose="020F0502020204030204" pitchFamily="34" charset="0"/>
              </a:rPr>
              <a:t>dbpedia.org/resource/Chum_salmon</a:t>
            </a:r>
            <a:r>
              <a:rPr lang="en-US" sz="2200" dirty="0" smtClean="0">
                <a:latin typeface="Calibri" panose="020F0502020204030204" pitchFamily="34" charset="0"/>
              </a:rPr>
              <a:t>&gt;  ?predicate  ?object</a:t>
            </a:r>
            <a:endParaRPr lang="en-US" sz="2200" dirty="0">
              <a:latin typeface="Calibri" panose="020F0502020204030204" pitchFamily="34" charset="0"/>
            </a:endParaRPr>
          </a:p>
          <a:p>
            <a:r>
              <a:rPr lang="en-US" sz="2500" dirty="0">
                <a:latin typeface="Calibri" panose="020F0502020204030204" pitchFamily="34" charset="0"/>
              </a:rPr>
              <a:t>}</a:t>
            </a:r>
          </a:p>
        </p:txBody>
      </p:sp>
      <p:sp>
        <p:nvSpPr>
          <p:cNvPr id="5" name="TextBox 4"/>
          <p:cNvSpPr txBox="1"/>
          <p:nvPr/>
        </p:nvSpPr>
        <p:spPr>
          <a:xfrm>
            <a:off x="107504" y="2029970"/>
            <a:ext cx="8430578" cy="461665"/>
          </a:xfrm>
          <a:prstGeom prst="rect">
            <a:avLst/>
          </a:prstGeom>
          <a:noFill/>
        </p:spPr>
        <p:txBody>
          <a:bodyPr wrap="none" rtlCol="0">
            <a:spAutoFit/>
          </a:bodyPr>
          <a:lstStyle/>
          <a:p>
            <a:r>
              <a:rPr lang="en-US" sz="2400" dirty="0" smtClean="0">
                <a:solidFill>
                  <a:schemeClr val="accent1">
                    <a:lumMod val="50000"/>
                  </a:schemeClr>
                </a:solidFill>
                <a:latin typeface="Calibri" panose="020F0502020204030204" pitchFamily="34" charset="0"/>
              </a:rPr>
              <a:t>For the entity URI “</a:t>
            </a:r>
            <a:r>
              <a:rPr lang="en-US" sz="2400" b="1" dirty="0">
                <a:solidFill>
                  <a:srgbClr val="FF0000"/>
                </a:solidFill>
                <a:latin typeface="Calibri" panose="020F0502020204030204" pitchFamily="34" charset="0"/>
              </a:rPr>
              <a:t>http://</a:t>
            </a:r>
            <a:r>
              <a:rPr lang="en-US" sz="2400" b="1" dirty="0" smtClean="0">
                <a:solidFill>
                  <a:srgbClr val="FF0000"/>
                </a:solidFill>
                <a:latin typeface="Calibri" panose="020F0502020204030204" pitchFamily="34" charset="0"/>
              </a:rPr>
              <a:t>dbpedia.org/resource/</a:t>
            </a:r>
            <a:r>
              <a:rPr lang="en-US" sz="2400" b="1" dirty="0" err="1" smtClean="0">
                <a:solidFill>
                  <a:srgbClr val="FF0000"/>
                </a:solidFill>
                <a:latin typeface="Calibri" panose="020F0502020204030204" pitchFamily="34" charset="0"/>
              </a:rPr>
              <a:t>Chum_salmon</a:t>
            </a:r>
            <a:r>
              <a:rPr lang="en-US" sz="2400" dirty="0" smtClean="0">
                <a:solidFill>
                  <a:schemeClr val="accent1">
                    <a:lumMod val="50000"/>
                  </a:schemeClr>
                </a:solidFill>
                <a:latin typeface="Calibri" panose="020F0502020204030204" pitchFamily="34" charset="0"/>
              </a:rPr>
              <a:t>”:</a:t>
            </a:r>
            <a:endParaRPr lang="el-GR" sz="2400" dirty="0">
              <a:solidFill>
                <a:schemeClr val="accent1">
                  <a:lumMod val="50000"/>
                </a:schemeClr>
              </a:solidFill>
              <a:latin typeface="Calibri" panose="020F0502020204030204" pitchFamily="34" charset="0"/>
            </a:endParaRPr>
          </a:p>
        </p:txBody>
      </p:sp>
      <p:sp>
        <p:nvSpPr>
          <p:cNvPr id="3" name="Down Arrow 2"/>
          <p:cNvSpPr/>
          <p:nvPr/>
        </p:nvSpPr>
        <p:spPr>
          <a:xfrm>
            <a:off x="4139388" y="4281164"/>
            <a:ext cx="550236" cy="328936"/>
          </a:xfrm>
          <a:prstGeom prst="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362717" y="4630076"/>
            <a:ext cx="8553771" cy="2031325"/>
          </a:xfrm>
          <a:prstGeom prst="rect">
            <a:avLst/>
          </a:prstGeom>
        </p:spPr>
        <p:txBody>
          <a:bodyPr wrap="square">
            <a:spAutoFit/>
          </a:bodyPr>
          <a:lstStyle/>
          <a:p>
            <a:r>
              <a:rPr lang="en-US" sz="1400" dirty="0"/>
              <a:t>http://</a:t>
            </a:r>
            <a:r>
              <a:rPr lang="en-US" sz="1400" dirty="0" smtClean="0"/>
              <a:t>dbpedia.org/ontology/</a:t>
            </a:r>
            <a:r>
              <a:rPr lang="en-US" sz="1400" b="1" dirty="0" smtClean="0"/>
              <a:t>binomialAuthority</a:t>
            </a:r>
            <a:r>
              <a:rPr lang="en-US" sz="1400" dirty="0"/>
              <a:t> </a:t>
            </a:r>
            <a:r>
              <a:rPr lang="en-US" sz="1400" dirty="0" smtClean="0"/>
              <a:t>    http</a:t>
            </a:r>
            <a:r>
              <a:rPr lang="en-US" sz="1400" dirty="0"/>
              <a:t>://dbpedia.org/resource/</a:t>
            </a:r>
            <a:r>
              <a:rPr lang="en-US" sz="1400" b="1" dirty="0"/>
              <a:t>Johann_Julius_Walbaum</a:t>
            </a:r>
          </a:p>
          <a:p>
            <a:r>
              <a:rPr lang="en-US" sz="1400" dirty="0"/>
              <a:t>http://dbpedia.org/ontology/</a:t>
            </a:r>
            <a:r>
              <a:rPr lang="en-US" sz="1400" b="1" dirty="0"/>
              <a:t>class</a:t>
            </a:r>
            <a:r>
              <a:rPr lang="en-US" sz="1400" dirty="0"/>
              <a:t>	</a:t>
            </a:r>
            <a:r>
              <a:rPr lang="en-US" sz="1400" dirty="0" smtClean="0"/>
              <a:t>	     http</a:t>
            </a:r>
            <a:r>
              <a:rPr lang="en-US" sz="1400" dirty="0"/>
              <a:t>://dbpedia.org/resource/</a:t>
            </a:r>
            <a:r>
              <a:rPr lang="en-US" sz="1400" b="1" dirty="0"/>
              <a:t>Actinopterygii</a:t>
            </a:r>
          </a:p>
          <a:p>
            <a:r>
              <a:rPr lang="en-US" sz="1400" dirty="0"/>
              <a:t>http://dbpedia.org/ontology/</a:t>
            </a:r>
            <a:r>
              <a:rPr lang="en-US" sz="1400" b="1" dirty="0"/>
              <a:t>family</a:t>
            </a:r>
            <a:r>
              <a:rPr lang="en-US" sz="1400" dirty="0"/>
              <a:t>	</a:t>
            </a:r>
            <a:r>
              <a:rPr lang="en-US" sz="1400" dirty="0" smtClean="0"/>
              <a:t>	     http</a:t>
            </a:r>
            <a:r>
              <a:rPr lang="en-US" sz="1400" dirty="0"/>
              <a:t>://dbpedia.org/resource/</a:t>
            </a:r>
            <a:r>
              <a:rPr lang="en-US" sz="1400" b="1" dirty="0"/>
              <a:t>Salmonidae</a:t>
            </a:r>
          </a:p>
          <a:p>
            <a:r>
              <a:rPr lang="en-US" sz="1400" dirty="0"/>
              <a:t>http://dbpedia.org/ontology/</a:t>
            </a:r>
            <a:r>
              <a:rPr lang="en-US" sz="1400" b="1" dirty="0"/>
              <a:t>genus</a:t>
            </a:r>
            <a:r>
              <a:rPr lang="en-US" sz="1400" dirty="0"/>
              <a:t>	</a:t>
            </a:r>
            <a:r>
              <a:rPr lang="en-US" sz="1400" dirty="0" smtClean="0"/>
              <a:t>	     http</a:t>
            </a:r>
            <a:r>
              <a:rPr lang="en-US" sz="1400" dirty="0"/>
              <a:t>://dbpedia.org/resource/</a:t>
            </a:r>
            <a:r>
              <a:rPr lang="en-US" sz="1400" b="1" dirty="0"/>
              <a:t>Oncorhynchus</a:t>
            </a:r>
          </a:p>
          <a:p>
            <a:r>
              <a:rPr lang="en-US" sz="1400" dirty="0"/>
              <a:t>http://dbpedia.org/ontology/</a:t>
            </a:r>
            <a:r>
              <a:rPr lang="en-US" sz="1400" b="1" dirty="0"/>
              <a:t>kingdom</a:t>
            </a:r>
            <a:r>
              <a:rPr lang="en-US" sz="1400" dirty="0"/>
              <a:t>	</a:t>
            </a:r>
            <a:r>
              <a:rPr lang="en-US" sz="1400" dirty="0" smtClean="0"/>
              <a:t>     http</a:t>
            </a:r>
            <a:r>
              <a:rPr lang="en-US" sz="1400" dirty="0"/>
              <a:t>://dbpedia.org/resource/</a:t>
            </a:r>
            <a:r>
              <a:rPr lang="en-US" sz="1400" b="1" dirty="0"/>
              <a:t>Animal</a:t>
            </a:r>
          </a:p>
          <a:p>
            <a:r>
              <a:rPr lang="en-US" sz="1400" dirty="0"/>
              <a:t>http://dbpedia.org/ontology/</a:t>
            </a:r>
            <a:r>
              <a:rPr lang="en-US" sz="1400" b="1" dirty="0"/>
              <a:t>order</a:t>
            </a:r>
            <a:r>
              <a:rPr lang="en-US" sz="1400" dirty="0"/>
              <a:t>	</a:t>
            </a:r>
            <a:r>
              <a:rPr lang="en-US" sz="1400" dirty="0" smtClean="0"/>
              <a:t>	     http</a:t>
            </a:r>
            <a:r>
              <a:rPr lang="en-US" sz="1400" dirty="0"/>
              <a:t>://dbpedia.org/resource/</a:t>
            </a:r>
            <a:r>
              <a:rPr lang="en-US" sz="1400" b="1" dirty="0"/>
              <a:t>Salmonidae</a:t>
            </a:r>
          </a:p>
          <a:p>
            <a:r>
              <a:rPr lang="en-US" sz="1400" dirty="0"/>
              <a:t>http://dbpedia.org/ontology/</a:t>
            </a:r>
            <a:r>
              <a:rPr lang="en-US" sz="1400" b="1" dirty="0"/>
              <a:t>phylum	</a:t>
            </a:r>
            <a:r>
              <a:rPr lang="en-US" sz="1400" b="1" dirty="0" smtClean="0"/>
              <a:t>     </a:t>
            </a:r>
            <a:r>
              <a:rPr lang="en-US" sz="1400" dirty="0" smtClean="0"/>
              <a:t>http</a:t>
            </a:r>
            <a:r>
              <a:rPr lang="en-US" sz="1400" dirty="0"/>
              <a:t>://</a:t>
            </a:r>
            <a:r>
              <a:rPr lang="en-US" sz="1400" dirty="0" smtClean="0"/>
              <a:t>dbpedia.org/resource/</a:t>
            </a:r>
            <a:r>
              <a:rPr lang="en-US" sz="1400" b="1" dirty="0" smtClean="0"/>
              <a:t>Chordate</a:t>
            </a:r>
          </a:p>
          <a:p>
            <a:r>
              <a:rPr lang="en-US" sz="1400" b="1" dirty="0" smtClean="0"/>
              <a:t>    ... … … </a:t>
            </a:r>
            <a:r>
              <a:rPr lang="en-US" sz="1400" b="1" dirty="0"/>
              <a:t>…			</a:t>
            </a:r>
            <a:r>
              <a:rPr lang="en-US" sz="1400" b="1" dirty="0" smtClean="0"/>
              <a:t>       </a:t>
            </a:r>
            <a:r>
              <a:rPr lang="en-US" sz="1400" b="1" dirty="0"/>
              <a:t>... … … …</a:t>
            </a:r>
            <a:endParaRPr lang="el-GR" sz="1400" b="1" dirty="0"/>
          </a:p>
          <a:p>
            <a:endParaRPr lang="el-GR" sz="1400" b="1" dirty="0"/>
          </a:p>
        </p:txBody>
      </p:sp>
    </p:spTree>
    <p:extLst>
      <p:ext uri="{BB962C8B-B14F-4D97-AF65-F5344CB8AC3E}">
        <p14:creationId xmlns:p14="http://schemas.microsoft.com/office/powerpoint/2010/main" val="326358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Inferring the </a:t>
            </a:r>
            <a:r>
              <a:rPr lang="en-US" dirty="0" smtClean="0">
                <a:solidFill>
                  <a:schemeClr val="accent1">
                    <a:lumMod val="50000"/>
                  </a:schemeClr>
                </a:solidFill>
              </a:rPr>
              <a:t>connectivity </a:t>
            </a:r>
            <a:r>
              <a:rPr lang="en-US" dirty="0" smtClean="0"/>
              <a:t>of the identified entities</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18</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
        <p:nvSpPr>
          <p:cNvPr id="3" name="Rectangle 2"/>
          <p:cNvSpPr/>
          <p:nvPr/>
        </p:nvSpPr>
        <p:spPr>
          <a:xfrm>
            <a:off x="3084523" y="1484784"/>
            <a:ext cx="2550698" cy="523220"/>
          </a:xfrm>
          <a:prstGeom prst="rect">
            <a:avLst/>
          </a:prstGeom>
          <a:ln>
            <a:solidFill>
              <a:schemeClr val="accent1">
                <a:lumMod val="10000"/>
              </a:schemeClr>
            </a:solidFill>
          </a:ln>
        </p:spPr>
        <p:txBody>
          <a:bodyPr wrap="none">
            <a:spAutoFit/>
          </a:bodyPr>
          <a:lstStyle/>
          <a:p>
            <a:r>
              <a:rPr lang="en-US" sz="2800" dirty="0" smtClean="0">
                <a:latin typeface="Consolas" panose="020B0609020204030204" pitchFamily="49" charset="0"/>
                <a:cs typeface="Consolas" panose="020B0609020204030204" pitchFamily="49" charset="0"/>
              </a:rPr>
              <a:t>Graph(</a:t>
            </a:r>
            <a:r>
              <a:rPr lang="en-US" sz="2800" dirty="0" err="1" smtClean="0">
                <a:latin typeface="Consolas" panose="020B0609020204030204" pitchFamily="49" charset="0"/>
                <a:cs typeface="Consolas" panose="020B0609020204030204" pitchFamily="49" charset="0"/>
              </a:rPr>
              <a:t>doc,r</a:t>
            </a:r>
            <a:r>
              <a:rPr lang="en-US" sz="2800" dirty="0">
                <a:latin typeface="Consolas" panose="020B0609020204030204" pitchFamily="49" charset="0"/>
                <a:cs typeface="Consolas" panose="020B0609020204030204" pitchFamily="49" charset="0"/>
              </a:rPr>
              <a:t>)</a:t>
            </a:r>
            <a:endParaRPr lang="el-GR" sz="2800" dirty="0"/>
          </a:p>
        </p:txBody>
      </p:sp>
      <p:sp>
        <p:nvSpPr>
          <p:cNvPr id="31" name="Oval 30"/>
          <p:cNvSpPr/>
          <p:nvPr/>
        </p:nvSpPr>
        <p:spPr>
          <a:xfrm>
            <a:off x="2584280" y="3595965"/>
            <a:ext cx="208501" cy="197681"/>
          </a:xfrm>
          <a:prstGeom prst="ellips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cxnSp>
        <p:nvCxnSpPr>
          <p:cNvPr id="32" name="Straight Arrow Connector 31"/>
          <p:cNvCxnSpPr>
            <a:stCxn id="31" idx="6"/>
            <a:endCxn id="38" idx="1"/>
          </p:cNvCxnSpPr>
          <p:nvPr/>
        </p:nvCxnSpPr>
        <p:spPr>
          <a:xfrm>
            <a:off x="2792781" y="3694806"/>
            <a:ext cx="868821" cy="5271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781979">
            <a:off x="2862488" y="3882612"/>
            <a:ext cx="652743" cy="353943"/>
          </a:xfrm>
          <a:prstGeom prst="rect">
            <a:avLst/>
          </a:prstGeom>
          <a:noFill/>
        </p:spPr>
        <p:txBody>
          <a:bodyPr wrap="none" rtlCol="0">
            <a:spAutoFit/>
          </a:bodyPr>
          <a:lstStyle/>
          <a:p>
            <a:r>
              <a:rPr lang="en-US" sz="1700" i="1" dirty="0" smtClean="0">
                <a:latin typeface="Arial Narrow" pitchFamily="34" charset="0"/>
              </a:rPr>
              <a:t>family</a:t>
            </a:r>
            <a:endParaRPr lang="el-GR" sz="1700" i="1" dirty="0">
              <a:latin typeface="Arial Narrow" pitchFamily="34" charset="0"/>
            </a:endParaRPr>
          </a:p>
        </p:txBody>
      </p:sp>
      <p:sp>
        <p:nvSpPr>
          <p:cNvPr id="34" name="Oval 33"/>
          <p:cNvSpPr/>
          <p:nvPr/>
        </p:nvSpPr>
        <p:spPr>
          <a:xfrm>
            <a:off x="3961631" y="2995139"/>
            <a:ext cx="208501" cy="197681"/>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35" name="TextBox 34"/>
          <p:cNvSpPr txBox="1"/>
          <p:nvPr/>
        </p:nvSpPr>
        <p:spPr>
          <a:xfrm>
            <a:off x="3347805" y="2595380"/>
            <a:ext cx="1544012" cy="400110"/>
          </a:xfrm>
          <a:prstGeom prst="rect">
            <a:avLst/>
          </a:prstGeom>
          <a:noFill/>
        </p:spPr>
        <p:txBody>
          <a:bodyPr wrap="none" rtlCol="0">
            <a:spAutoFit/>
          </a:bodyPr>
          <a:lstStyle/>
          <a:p>
            <a:r>
              <a:rPr lang="en-US" sz="2000" dirty="0" err="1" smtClean="0">
                <a:latin typeface="Arial Narrow" pitchFamily="34" charset="0"/>
              </a:rPr>
              <a:t>Oncorhynchus</a:t>
            </a:r>
            <a:endParaRPr lang="el-GR" sz="2000" dirty="0">
              <a:latin typeface="Arial Narrow" pitchFamily="34" charset="0"/>
            </a:endParaRPr>
          </a:p>
        </p:txBody>
      </p:sp>
      <p:cxnSp>
        <p:nvCxnSpPr>
          <p:cNvPr id="36" name="Straight Arrow Connector 35"/>
          <p:cNvCxnSpPr>
            <a:stCxn id="31" idx="6"/>
            <a:endCxn id="34" idx="2"/>
          </p:cNvCxnSpPr>
          <p:nvPr/>
        </p:nvCxnSpPr>
        <p:spPr>
          <a:xfrm flipV="1">
            <a:off x="2792781" y="3093980"/>
            <a:ext cx="1168850" cy="60082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19919435">
            <a:off x="3074251" y="3307046"/>
            <a:ext cx="671979" cy="353943"/>
          </a:xfrm>
          <a:prstGeom prst="rect">
            <a:avLst/>
          </a:prstGeom>
          <a:noFill/>
        </p:spPr>
        <p:txBody>
          <a:bodyPr wrap="none" rtlCol="0">
            <a:spAutoFit/>
          </a:bodyPr>
          <a:lstStyle/>
          <a:p>
            <a:r>
              <a:rPr lang="en-US" sz="1700" i="1" dirty="0" smtClean="0">
                <a:latin typeface="Arial Narrow" pitchFamily="34" charset="0"/>
              </a:rPr>
              <a:t>genus</a:t>
            </a:r>
            <a:endParaRPr lang="el-GR" sz="1700" i="1" dirty="0">
              <a:latin typeface="Arial Narrow" pitchFamily="34" charset="0"/>
            </a:endParaRPr>
          </a:p>
        </p:txBody>
      </p:sp>
      <p:sp>
        <p:nvSpPr>
          <p:cNvPr id="38" name="Oval 37"/>
          <p:cNvSpPr/>
          <p:nvPr/>
        </p:nvSpPr>
        <p:spPr>
          <a:xfrm>
            <a:off x="3631068" y="4193027"/>
            <a:ext cx="208501" cy="197681"/>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39" name="TextBox 38"/>
          <p:cNvSpPr txBox="1"/>
          <p:nvPr/>
        </p:nvSpPr>
        <p:spPr>
          <a:xfrm>
            <a:off x="3144631" y="4338138"/>
            <a:ext cx="1295547" cy="400110"/>
          </a:xfrm>
          <a:prstGeom prst="rect">
            <a:avLst/>
          </a:prstGeom>
          <a:noFill/>
        </p:spPr>
        <p:txBody>
          <a:bodyPr wrap="none" rtlCol="0">
            <a:spAutoFit/>
          </a:bodyPr>
          <a:lstStyle/>
          <a:p>
            <a:r>
              <a:rPr lang="en-US" sz="2000" dirty="0" err="1" smtClean="0">
                <a:latin typeface="Arial Narrow" pitchFamily="34" charset="0"/>
              </a:rPr>
              <a:t>Salmonidae</a:t>
            </a:r>
            <a:endParaRPr lang="el-GR" sz="2000" dirty="0">
              <a:latin typeface="Arial Narrow" pitchFamily="34" charset="0"/>
            </a:endParaRPr>
          </a:p>
        </p:txBody>
      </p:sp>
      <p:cxnSp>
        <p:nvCxnSpPr>
          <p:cNvPr id="40" name="Straight Arrow Connector 39"/>
          <p:cNvCxnSpPr>
            <a:stCxn id="41" idx="1"/>
            <a:endCxn id="34" idx="5"/>
          </p:cNvCxnSpPr>
          <p:nvPr/>
        </p:nvCxnSpPr>
        <p:spPr>
          <a:xfrm flipH="1" flipV="1">
            <a:off x="4139598" y="3163870"/>
            <a:ext cx="1190539" cy="103250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5299603" y="4167423"/>
            <a:ext cx="208501" cy="197681"/>
          </a:xfrm>
          <a:prstGeom prst="ellips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42" name="TextBox 41"/>
          <p:cNvSpPr txBox="1"/>
          <p:nvPr/>
        </p:nvSpPr>
        <p:spPr>
          <a:xfrm>
            <a:off x="5432089" y="3859526"/>
            <a:ext cx="944489" cy="553998"/>
          </a:xfrm>
          <a:prstGeom prst="rect">
            <a:avLst/>
          </a:prstGeom>
          <a:noFill/>
        </p:spPr>
        <p:txBody>
          <a:bodyPr wrap="none" rtlCol="0">
            <a:spAutoFit/>
          </a:bodyPr>
          <a:lstStyle/>
          <a:p>
            <a:pPr>
              <a:lnSpc>
                <a:spcPts val="1800"/>
              </a:lnSpc>
            </a:pPr>
            <a:r>
              <a:rPr lang="en-US" sz="2000" b="1" dirty="0" smtClean="0">
                <a:latin typeface="Arial Narrow" pitchFamily="34" charset="0"/>
              </a:rPr>
              <a:t>Coho </a:t>
            </a:r>
          </a:p>
          <a:p>
            <a:pPr>
              <a:lnSpc>
                <a:spcPts val="1800"/>
              </a:lnSpc>
            </a:pPr>
            <a:r>
              <a:rPr lang="en-US" sz="2000" b="1" dirty="0" smtClean="0">
                <a:latin typeface="Arial Narrow" pitchFamily="34" charset="0"/>
              </a:rPr>
              <a:t>Salmon</a:t>
            </a:r>
            <a:endParaRPr lang="el-GR" sz="2000" b="1" dirty="0">
              <a:latin typeface="Arial Narrow" pitchFamily="34" charset="0"/>
            </a:endParaRPr>
          </a:p>
        </p:txBody>
      </p:sp>
      <p:sp>
        <p:nvSpPr>
          <p:cNvPr id="43" name="TextBox 42"/>
          <p:cNvSpPr txBox="1"/>
          <p:nvPr/>
        </p:nvSpPr>
        <p:spPr>
          <a:xfrm rot="21540158">
            <a:off x="4400255" y="4221111"/>
            <a:ext cx="652743" cy="353943"/>
          </a:xfrm>
          <a:prstGeom prst="rect">
            <a:avLst/>
          </a:prstGeom>
          <a:noFill/>
        </p:spPr>
        <p:txBody>
          <a:bodyPr wrap="none" rtlCol="0">
            <a:spAutoFit/>
          </a:bodyPr>
          <a:lstStyle/>
          <a:p>
            <a:r>
              <a:rPr lang="en-US" sz="1700" i="1" dirty="0" smtClean="0">
                <a:latin typeface="Arial Narrow" pitchFamily="34" charset="0"/>
              </a:rPr>
              <a:t>family</a:t>
            </a:r>
            <a:endParaRPr lang="el-GR" sz="1700" i="1" dirty="0">
              <a:latin typeface="Arial Narrow" pitchFamily="34" charset="0"/>
            </a:endParaRPr>
          </a:p>
        </p:txBody>
      </p:sp>
      <p:cxnSp>
        <p:nvCxnSpPr>
          <p:cNvPr id="44" name="Straight Arrow Connector 43"/>
          <p:cNvCxnSpPr>
            <a:stCxn id="46" idx="2"/>
            <a:endCxn id="34" idx="6"/>
          </p:cNvCxnSpPr>
          <p:nvPr/>
        </p:nvCxnSpPr>
        <p:spPr>
          <a:xfrm flipH="1">
            <a:off x="4170132" y="3010241"/>
            <a:ext cx="1116388" cy="837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147418" y="3117394"/>
            <a:ext cx="1082348" cy="553998"/>
          </a:xfrm>
          <a:prstGeom prst="rect">
            <a:avLst/>
          </a:prstGeom>
          <a:noFill/>
        </p:spPr>
        <p:txBody>
          <a:bodyPr wrap="none" rtlCol="0">
            <a:spAutoFit/>
          </a:bodyPr>
          <a:lstStyle/>
          <a:p>
            <a:pPr>
              <a:lnSpc>
                <a:spcPts val="1800"/>
              </a:lnSpc>
            </a:pPr>
            <a:r>
              <a:rPr lang="en-US" sz="2000" b="1" dirty="0" smtClean="0">
                <a:latin typeface="Arial Narrow" pitchFamily="34" charset="0"/>
              </a:rPr>
              <a:t>Chinook </a:t>
            </a:r>
          </a:p>
          <a:p>
            <a:pPr>
              <a:lnSpc>
                <a:spcPts val="1800"/>
              </a:lnSpc>
            </a:pPr>
            <a:r>
              <a:rPr lang="en-US" sz="2000" b="1" dirty="0" smtClean="0">
                <a:latin typeface="Arial Narrow" pitchFamily="34" charset="0"/>
              </a:rPr>
              <a:t>Salmon</a:t>
            </a:r>
            <a:endParaRPr lang="el-GR" sz="2000" b="1" dirty="0">
              <a:latin typeface="Arial Narrow" pitchFamily="34" charset="0"/>
            </a:endParaRPr>
          </a:p>
        </p:txBody>
      </p:sp>
      <p:sp>
        <p:nvSpPr>
          <p:cNvPr id="46" name="Oval 45"/>
          <p:cNvSpPr/>
          <p:nvPr/>
        </p:nvSpPr>
        <p:spPr>
          <a:xfrm>
            <a:off x="5286520" y="2911400"/>
            <a:ext cx="208501" cy="197681"/>
          </a:xfrm>
          <a:prstGeom prst="ellips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47" name="TextBox 46"/>
          <p:cNvSpPr txBox="1"/>
          <p:nvPr/>
        </p:nvSpPr>
        <p:spPr>
          <a:xfrm rot="21419435">
            <a:off x="4401643" y="2984674"/>
            <a:ext cx="671979" cy="353943"/>
          </a:xfrm>
          <a:prstGeom prst="rect">
            <a:avLst/>
          </a:prstGeom>
          <a:noFill/>
        </p:spPr>
        <p:txBody>
          <a:bodyPr wrap="none" rtlCol="0">
            <a:spAutoFit/>
          </a:bodyPr>
          <a:lstStyle/>
          <a:p>
            <a:r>
              <a:rPr lang="en-US" sz="1700" i="1" dirty="0" smtClean="0">
                <a:latin typeface="Arial Narrow" pitchFamily="34" charset="0"/>
              </a:rPr>
              <a:t>genus</a:t>
            </a:r>
            <a:endParaRPr lang="el-GR" sz="1700" i="1" dirty="0">
              <a:latin typeface="Arial Narrow" pitchFamily="34" charset="0"/>
            </a:endParaRPr>
          </a:p>
        </p:txBody>
      </p:sp>
      <p:cxnSp>
        <p:nvCxnSpPr>
          <p:cNvPr id="48" name="Straight Arrow Connector 47"/>
          <p:cNvCxnSpPr>
            <a:stCxn id="41" idx="2"/>
            <a:endCxn id="38" idx="6"/>
          </p:cNvCxnSpPr>
          <p:nvPr/>
        </p:nvCxnSpPr>
        <p:spPr>
          <a:xfrm flipH="1">
            <a:off x="3839569" y="4266264"/>
            <a:ext cx="1460034" cy="2560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2460158">
            <a:off x="4743778" y="3595275"/>
            <a:ext cx="671979" cy="353943"/>
          </a:xfrm>
          <a:prstGeom prst="rect">
            <a:avLst/>
          </a:prstGeom>
          <a:noFill/>
        </p:spPr>
        <p:txBody>
          <a:bodyPr wrap="none" rtlCol="0">
            <a:spAutoFit/>
          </a:bodyPr>
          <a:lstStyle/>
          <a:p>
            <a:r>
              <a:rPr lang="en-US" sz="1700" i="1" dirty="0" smtClean="0">
                <a:latin typeface="Arial Narrow" pitchFamily="34" charset="0"/>
              </a:rPr>
              <a:t>genus</a:t>
            </a:r>
            <a:endParaRPr lang="el-GR" sz="1700" i="1" dirty="0">
              <a:latin typeface="Arial Narrow" pitchFamily="34" charset="0"/>
            </a:endParaRPr>
          </a:p>
        </p:txBody>
      </p:sp>
      <p:cxnSp>
        <p:nvCxnSpPr>
          <p:cNvPr id="50" name="Straight Arrow Connector 49"/>
          <p:cNvCxnSpPr>
            <a:stCxn id="46" idx="3"/>
            <a:endCxn id="38" idx="7"/>
          </p:cNvCxnSpPr>
          <p:nvPr/>
        </p:nvCxnSpPr>
        <p:spPr>
          <a:xfrm flipH="1">
            <a:off x="3809035" y="3080131"/>
            <a:ext cx="1508019" cy="114184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19380158">
            <a:off x="4033559" y="3777112"/>
            <a:ext cx="652743" cy="353943"/>
          </a:xfrm>
          <a:prstGeom prst="rect">
            <a:avLst/>
          </a:prstGeom>
          <a:noFill/>
        </p:spPr>
        <p:txBody>
          <a:bodyPr wrap="none" rtlCol="0">
            <a:spAutoFit/>
          </a:bodyPr>
          <a:lstStyle/>
          <a:p>
            <a:r>
              <a:rPr lang="en-US" sz="1700" i="1" dirty="0" smtClean="0">
                <a:latin typeface="Arial Narrow" pitchFamily="34" charset="0"/>
              </a:rPr>
              <a:t>family</a:t>
            </a:r>
            <a:endParaRPr lang="el-GR" sz="1700" i="1" dirty="0">
              <a:latin typeface="Arial Narrow" pitchFamily="34" charset="0"/>
            </a:endParaRPr>
          </a:p>
        </p:txBody>
      </p:sp>
      <p:sp>
        <p:nvSpPr>
          <p:cNvPr id="52" name="Oval 51"/>
          <p:cNvSpPr/>
          <p:nvPr/>
        </p:nvSpPr>
        <p:spPr>
          <a:xfrm>
            <a:off x="1537632" y="4052448"/>
            <a:ext cx="208501" cy="197681"/>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53" name="TextBox 52"/>
          <p:cNvSpPr txBox="1"/>
          <p:nvPr/>
        </p:nvSpPr>
        <p:spPr>
          <a:xfrm>
            <a:off x="1182406" y="4261950"/>
            <a:ext cx="723275" cy="400110"/>
          </a:xfrm>
          <a:prstGeom prst="rect">
            <a:avLst/>
          </a:prstGeom>
          <a:noFill/>
        </p:spPr>
        <p:txBody>
          <a:bodyPr wrap="none" rtlCol="0">
            <a:spAutoFit/>
          </a:bodyPr>
          <a:lstStyle/>
          <a:p>
            <a:r>
              <a:rPr lang="en-US" sz="2000" dirty="0" smtClean="0">
                <a:latin typeface="Arial Narrow" pitchFamily="34" charset="0"/>
              </a:rPr>
              <a:t>59-71</a:t>
            </a:r>
            <a:endParaRPr lang="el-GR" sz="2000" dirty="0">
              <a:latin typeface="Arial Narrow" pitchFamily="34" charset="0"/>
            </a:endParaRPr>
          </a:p>
        </p:txBody>
      </p:sp>
      <p:sp>
        <p:nvSpPr>
          <p:cNvPr id="54" name="Oval 53"/>
          <p:cNvSpPr/>
          <p:nvPr/>
        </p:nvSpPr>
        <p:spPr>
          <a:xfrm>
            <a:off x="1629625" y="2784203"/>
            <a:ext cx="208501" cy="197681"/>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55" name="TextBox 54"/>
          <p:cNvSpPr txBox="1"/>
          <p:nvPr/>
        </p:nvSpPr>
        <p:spPr>
          <a:xfrm>
            <a:off x="1043608" y="2974199"/>
            <a:ext cx="944489" cy="400110"/>
          </a:xfrm>
          <a:prstGeom prst="rect">
            <a:avLst/>
          </a:prstGeom>
          <a:noFill/>
        </p:spPr>
        <p:txBody>
          <a:bodyPr wrap="none" rtlCol="0">
            <a:spAutoFit/>
          </a:bodyPr>
          <a:lstStyle/>
          <a:p>
            <a:r>
              <a:rPr lang="en-US" sz="2000" dirty="0">
                <a:latin typeface="Arial Narrow" pitchFamily="34" charset="0"/>
              </a:rPr>
              <a:t>161976 </a:t>
            </a:r>
            <a:endParaRPr lang="el-GR" sz="2000" dirty="0">
              <a:latin typeface="Arial Narrow" pitchFamily="34" charset="0"/>
            </a:endParaRPr>
          </a:p>
        </p:txBody>
      </p:sp>
      <p:sp>
        <p:nvSpPr>
          <p:cNvPr id="56" name="Oval 55"/>
          <p:cNvSpPr/>
          <p:nvPr/>
        </p:nvSpPr>
        <p:spPr>
          <a:xfrm>
            <a:off x="2174557" y="4964871"/>
            <a:ext cx="208501" cy="197681"/>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57" name="TextBox 56"/>
          <p:cNvSpPr txBox="1"/>
          <p:nvPr/>
        </p:nvSpPr>
        <p:spPr>
          <a:xfrm>
            <a:off x="1844366" y="4779658"/>
            <a:ext cx="403316" cy="400110"/>
          </a:xfrm>
          <a:prstGeom prst="rect">
            <a:avLst/>
          </a:prstGeom>
          <a:noFill/>
        </p:spPr>
        <p:txBody>
          <a:bodyPr wrap="none" rtlCol="0">
            <a:spAutoFit/>
          </a:bodyPr>
          <a:lstStyle/>
          <a:p>
            <a:r>
              <a:rPr lang="en-US" sz="2000" dirty="0" smtClean="0">
                <a:latin typeface="Arial Narrow" pitchFamily="34" charset="0"/>
              </a:rPr>
              <a:t>11</a:t>
            </a:r>
            <a:endParaRPr lang="el-GR" sz="2000" dirty="0">
              <a:latin typeface="Arial Narrow" pitchFamily="34" charset="0"/>
            </a:endParaRPr>
          </a:p>
        </p:txBody>
      </p:sp>
      <p:cxnSp>
        <p:nvCxnSpPr>
          <p:cNvPr id="58" name="Straight Arrow Connector 57"/>
          <p:cNvCxnSpPr>
            <a:stCxn id="31" idx="4"/>
            <a:endCxn id="56" idx="0"/>
          </p:cNvCxnSpPr>
          <p:nvPr/>
        </p:nvCxnSpPr>
        <p:spPr>
          <a:xfrm flipH="1">
            <a:off x="2278808" y="3793646"/>
            <a:ext cx="409723" cy="117122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1" idx="1"/>
            <a:endCxn id="54" idx="5"/>
          </p:cNvCxnSpPr>
          <p:nvPr/>
        </p:nvCxnSpPr>
        <p:spPr>
          <a:xfrm flipH="1" flipV="1">
            <a:off x="1807592" y="2952934"/>
            <a:ext cx="807222" cy="6719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402565" y="3080635"/>
            <a:ext cx="944489" cy="553998"/>
          </a:xfrm>
          <a:prstGeom prst="rect">
            <a:avLst/>
          </a:prstGeom>
          <a:noFill/>
        </p:spPr>
        <p:txBody>
          <a:bodyPr wrap="none" rtlCol="0">
            <a:spAutoFit/>
          </a:bodyPr>
          <a:lstStyle/>
          <a:p>
            <a:pPr>
              <a:lnSpc>
                <a:spcPts val="1800"/>
              </a:lnSpc>
            </a:pPr>
            <a:r>
              <a:rPr lang="en-US" sz="2000" b="1" dirty="0" smtClean="0">
                <a:latin typeface="Arial Narrow" pitchFamily="34" charset="0"/>
              </a:rPr>
              <a:t>Chum </a:t>
            </a:r>
          </a:p>
          <a:p>
            <a:pPr>
              <a:lnSpc>
                <a:spcPts val="1800"/>
              </a:lnSpc>
            </a:pPr>
            <a:r>
              <a:rPr lang="en-US" sz="2000" b="1" dirty="0" smtClean="0">
                <a:latin typeface="Arial Narrow" pitchFamily="34" charset="0"/>
              </a:rPr>
              <a:t>Salmon</a:t>
            </a:r>
            <a:endParaRPr lang="el-GR" sz="2000" b="1" dirty="0">
              <a:latin typeface="Arial Narrow" pitchFamily="34" charset="0"/>
            </a:endParaRPr>
          </a:p>
        </p:txBody>
      </p:sp>
      <p:cxnSp>
        <p:nvCxnSpPr>
          <p:cNvPr id="61" name="Straight Arrow Connector 60"/>
          <p:cNvCxnSpPr>
            <a:stCxn id="31" idx="3"/>
            <a:endCxn id="52" idx="6"/>
          </p:cNvCxnSpPr>
          <p:nvPr/>
        </p:nvCxnSpPr>
        <p:spPr>
          <a:xfrm flipH="1">
            <a:off x="1746133" y="3764696"/>
            <a:ext cx="868681" cy="38659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17311397">
            <a:off x="1994431" y="4254791"/>
            <a:ext cx="1090363" cy="353943"/>
          </a:xfrm>
          <a:prstGeom prst="rect">
            <a:avLst/>
          </a:prstGeom>
          <a:noFill/>
        </p:spPr>
        <p:txBody>
          <a:bodyPr wrap="none" rtlCol="0">
            <a:spAutoFit/>
          </a:bodyPr>
          <a:lstStyle/>
          <a:p>
            <a:r>
              <a:rPr lang="en-US" sz="1700" i="1" dirty="0" smtClean="0">
                <a:latin typeface="Arial Narrow" pitchFamily="34" charset="0"/>
              </a:rPr>
              <a:t>calcium mg</a:t>
            </a:r>
            <a:endParaRPr lang="el-GR" sz="1700" i="1" dirty="0">
              <a:latin typeface="Arial Narrow" pitchFamily="34" charset="0"/>
            </a:endParaRPr>
          </a:p>
        </p:txBody>
      </p:sp>
      <p:sp>
        <p:nvSpPr>
          <p:cNvPr id="63" name="TextBox 62"/>
          <p:cNvSpPr txBox="1"/>
          <p:nvPr/>
        </p:nvSpPr>
        <p:spPr>
          <a:xfrm rot="20056452">
            <a:off x="1759917" y="3859970"/>
            <a:ext cx="956480" cy="353943"/>
          </a:xfrm>
          <a:prstGeom prst="rect">
            <a:avLst/>
          </a:prstGeom>
          <a:noFill/>
        </p:spPr>
        <p:txBody>
          <a:bodyPr wrap="none" rtlCol="0">
            <a:spAutoFit/>
          </a:bodyPr>
          <a:lstStyle/>
          <a:p>
            <a:r>
              <a:rPr lang="en-US" sz="1700" i="1" dirty="0">
                <a:latin typeface="Arial Narrow" pitchFamily="34" charset="0"/>
              </a:rPr>
              <a:t>Vertebrae</a:t>
            </a:r>
            <a:endParaRPr lang="el-GR" sz="1700" i="1" dirty="0">
              <a:latin typeface="Arial Narrow" pitchFamily="34" charset="0"/>
            </a:endParaRPr>
          </a:p>
        </p:txBody>
      </p:sp>
      <p:sp>
        <p:nvSpPr>
          <p:cNvPr id="64" name="TextBox 63"/>
          <p:cNvSpPr txBox="1"/>
          <p:nvPr/>
        </p:nvSpPr>
        <p:spPr>
          <a:xfrm rot="2274026">
            <a:off x="1896451" y="3181242"/>
            <a:ext cx="362600" cy="353943"/>
          </a:xfrm>
          <a:prstGeom prst="rect">
            <a:avLst/>
          </a:prstGeom>
          <a:noFill/>
        </p:spPr>
        <p:txBody>
          <a:bodyPr wrap="none" rtlCol="0">
            <a:spAutoFit/>
          </a:bodyPr>
          <a:lstStyle/>
          <a:p>
            <a:r>
              <a:rPr lang="en-US" sz="1700" i="1" dirty="0" smtClean="0">
                <a:latin typeface="Arial Narrow" pitchFamily="34" charset="0"/>
              </a:rPr>
              <a:t>ID</a:t>
            </a:r>
            <a:endParaRPr lang="el-GR" sz="1700" i="1" dirty="0">
              <a:latin typeface="Arial Narrow" pitchFamily="34" charset="0"/>
            </a:endParaRPr>
          </a:p>
        </p:txBody>
      </p:sp>
      <p:cxnSp>
        <p:nvCxnSpPr>
          <p:cNvPr id="65" name="Straight Arrow Connector 64"/>
          <p:cNvCxnSpPr>
            <a:stCxn id="46" idx="7"/>
            <a:endCxn id="72" idx="3"/>
          </p:cNvCxnSpPr>
          <p:nvPr/>
        </p:nvCxnSpPr>
        <p:spPr>
          <a:xfrm flipV="1">
            <a:off x="5464487" y="2678129"/>
            <a:ext cx="1124124" cy="26222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6" idx="6"/>
          </p:cNvCxnSpPr>
          <p:nvPr/>
        </p:nvCxnSpPr>
        <p:spPr>
          <a:xfrm>
            <a:off x="5495021" y="3010241"/>
            <a:ext cx="1324661" cy="26041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1" idx="4"/>
          </p:cNvCxnSpPr>
          <p:nvPr/>
        </p:nvCxnSpPr>
        <p:spPr>
          <a:xfrm flipH="1">
            <a:off x="5201157" y="4365104"/>
            <a:ext cx="202697" cy="78668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263600" y="5008728"/>
            <a:ext cx="886781" cy="400110"/>
          </a:xfrm>
          <a:prstGeom prst="rect">
            <a:avLst/>
          </a:prstGeom>
        </p:spPr>
        <p:txBody>
          <a:bodyPr wrap="none">
            <a:spAutoFit/>
          </a:bodyPr>
          <a:lstStyle/>
          <a:p>
            <a:r>
              <a:rPr lang="el-GR" sz="2000" dirty="0">
                <a:latin typeface="Arial Narrow" panose="020B0606020202030204" pitchFamily="34" charset="0"/>
              </a:rPr>
              <a:t>161977</a:t>
            </a:r>
          </a:p>
        </p:txBody>
      </p:sp>
      <p:sp>
        <p:nvSpPr>
          <p:cNvPr id="69" name="TextBox 68"/>
          <p:cNvSpPr txBox="1"/>
          <p:nvPr/>
        </p:nvSpPr>
        <p:spPr>
          <a:xfrm rot="17011397">
            <a:off x="5256288" y="4574716"/>
            <a:ext cx="362600" cy="353943"/>
          </a:xfrm>
          <a:prstGeom prst="rect">
            <a:avLst/>
          </a:prstGeom>
          <a:noFill/>
        </p:spPr>
        <p:txBody>
          <a:bodyPr wrap="none" rtlCol="0">
            <a:spAutoFit/>
          </a:bodyPr>
          <a:lstStyle/>
          <a:p>
            <a:r>
              <a:rPr lang="en-US" sz="1700" i="1" dirty="0" smtClean="0">
                <a:latin typeface="Arial Narrow" pitchFamily="34" charset="0"/>
              </a:rPr>
              <a:t>ID</a:t>
            </a:r>
            <a:endParaRPr lang="el-GR" sz="1700" i="1" dirty="0">
              <a:latin typeface="Arial Narrow" pitchFamily="34" charset="0"/>
            </a:endParaRPr>
          </a:p>
        </p:txBody>
      </p:sp>
      <p:sp>
        <p:nvSpPr>
          <p:cNvPr id="70" name="Rectangle 69"/>
          <p:cNvSpPr/>
          <p:nvPr/>
        </p:nvSpPr>
        <p:spPr>
          <a:xfrm>
            <a:off x="6555933" y="2652000"/>
            <a:ext cx="723275" cy="400110"/>
          </a:xfrm>
          <a:prstGeom prst="rect">
            <a:avLst/>
          </a:prstGeom>
        </p:spPr>
        <p:txBody>
          <a:bodyPr wrap="none">
            <a:spAutoFit/>
          </a:bodyPr>
          <a:lstStyle/>
          <a:p>
            <a:r>
              <a:rPr lang="el-GR" sz="2000" dirty="0" smtClean="0">
                <a:latin typeface="Arial Narrow" panose="020B0606020202030204" pitchFamily="34" charset="0"/>
              </a:rPr>
              <a:t>67-75</a:t>
            </a:r>
            <a:endParaRPr lang="el-GR" sz="2000" dirty="0">
              <a:latin typeface="Arial Narrow" panose="020B0606020202030204" pitchFamily="34" charset="0"/>
            </a:endParaRPr>
          </a:p>
        </p:txBody>
      </p:sp>
      <p:sp>
        <p:nvSpPr>
          <p:cNvPr id="71" name="Oval 70"/>
          <p:cNvSpPr/>
          <p:nvPr/>
        </p:nvSpPr>
        <p:spPr>
          <a:xfrm>
            <a:off x="5136917" y="4964870"/>
            <a:ext cx="208501" cy="197681"/>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72" name="Oval 71"/>
          <p:cNvSpPr/>
          <p:nvPr/>
        </p:nvSpPr>
        <p:spPr>
          <a:xfrm>
            <a:off x="6558077" y="2509398"/>
            <a:ext cx="208501" cy="197681"/>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73" name="Rectangle 72"/>
          <p:cNvSpPr/>
          <p:nvPr/>
        </p:nvSpPr>
        <p:spPr>
          <a:xfrm>
            <a:off x="6587508" y="3364586"/>
            <a:ext cx="886781" cy="400110"/>
          </a:xfrm>
          <a:prstGeom prst="rect">
            <a:avLst/>
          </a:prstGeom>
        </p:spPr>
        <p:txBody>
          <a:bodyPr wrap="none">
            <a:spAutoFit/>
          </a:bodyPr>
          <a:lstStyle/>
          <a:p>
            <a:r>
              <a:rPr lang="el-GR" sz="2000" dirty="0">
                <a:latin typeface="Arial Narrow" panose="020B0606020202030204" pitchFamily="34" charset="0"/>
              </a:rPr>
              <a:t>161977</a:t>
            </a:r>
          </a:p>
        </p:txBody>
      </p:sp>
      <p:sp>
        <p:nvSpPr>
          <p:cNvPr id="74" name="Oval 73"/>
          <p:cNvSpPr/>
          <p:nvPr/>
        </p:nvSpPr>
        <p:spPr>
          <a:xfrm>
            <a:off x="6819682" y="3184924"/>
            <a:ext cx="193269" cy="197681"/>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75" name="TextBox 74"/>
          <p:cNvSpPr txBox="1"/>
          <p:nvPr/>
        </p:nvSpPr>
        <p:spPr>
          <a:xfrm rot="691397">
            <a:off x="6178711" y="3158897"/>
            <a:ext cx="362600" cy="353943"/>
          </a:xfrm>
          <a:prstGeom prst="rect">
            <a:avLst/>
          </a:prstGeom>
          <a:noFill/>
        </p:spPr>
        <p:txBody>
          <a:bodyPr wrap="none" rtlCol="0">
            <a:spAutoFit/>
          </a:bodyPr>
          <a:lstStyle/>
          <a:p>
            <a:r>
              <a:rPr lang="en-US" sz="1700" i="1" dirty="0" smtClean="0">
                <a:latin typeface="Arial Narrow" pitchFamily="34" charset="0"/>
              </a:rPr>
              <a:t>ID</a:t>
            </a:r>
            <a:endParaRPr lang="el-GR" sz="1700" i="1" dirty="0">
              <a:latin typeface="Arial Narrow" pitchFamily="34" charset="0"/>
            </a:endParaRPr>
          </a:p>
        </p:txBody>
      </p:sp>
      <p:sp>
        <p:nvSpPr>
          <p:cNvPr id="76" name="TextBox 75"/>
          <p:cNvSpPr txBox="1"/>
          <p:nvPr/>
        </p:nvSpPr>
        <p:spPr>
          <a:xfrm rot="20892152">
            <a:off x="5468005" y="2514928"/>
            <a:ext cx="956480" cy="353943"/>
          </a:xfrm>
          <a:prstGeom prst="rect">
            <a:avLst/>
          </a:prstGeom>
          <a:noFill/>
        </p:spPr>
        <p:txBody>
          <a:bodyPr wrap="none" rtlCol="0">
            <a:spAutoFit/>
          </a:bodyPr>
          <a:lstStyle/>
          <a:p>
            <a:r>
              <a:rPr lang="en-US" sz="1700" i="1" dirty="0">
                <a:latin typeface="Arial Narrow" pitchFamily="34" charset="0"/>
              </a:rPr>
              <a:t>Vertebrae</a:t>
            </a:r>
            <a:endParaRPr lang="el-GR" sz="1700" i="1" dirty="0">
              <a:latin typeface="Arial Narrow" pitchFamily="34" charset="0"/>
            </a:endParaRPr>
          </a:p>
        </p:txBody>
      </p:sp>
      <p:cxnSp>
        <p:nvCxnSpPr>
          <p:cNvPr id="77" name="Straight Arrow Connector 76"/>
          <p:cNvCxnSpPr>
            <a:endCxn id="78" idx="1"/>
          </p:cNvCxnSpPr>
          <p:nvPr/>
        </p:nvCxnSpPr>
        <p:spPr>
          <a:xfrm>
            <a:off x="5505450" y="4310063"/>
            <a:ext cx="1116451" cy="27359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6593597" y="4554710"/>
            <a:ext cx="193269" cy="197681"/>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79" name="Rectangle 78"/>
          <p:cNvSpPr/>
          <p:nvPr/>
        </p:nvSpPr>
        <p:spPr>
          <a:xfrm>
            <a:off x="6729045" y="4437112"/>
            <a:ext cx="723275" cy="400110"/>
          </a:xfrm>
          <a:prstGeom prst="rect">
            <a:avLst/>
          </a:prstGeom>
        </p:spPr>
        <p:txBody>
          <a:bodyPr wrap="none">
            <a:spAutoFit/>
          </a:bodyPr>
          <a:lstStyle/>
          <a:p>
            <a:r>
              <a:rPr lang="en-US" sz="2000" dirty="0" smtClean="0">
                <a:latin typeface="Arial Narrow" panose="020B0606020202030204" pitchFamily="34" charset="0"/>
              </a:rPr>
              <a:t>61-69</a:t>
            </a:r>
            <a:endParaRPr lang="el-GR" sz="2000" dirty="0">
              <a:latin typeface="Arial Narrow" panose="020B0606020202030204" pitchFamily="34" charset="0"/>
            </a:endParaRPr>
          </a:p>
        </p:txBody>
      </p:sp>
      <p:sp>
        <p:nvSpPr>
          <p:cNvPr id="80" name="TextBox 79"/>
          <p:cNvSpPr txBox="1"/>
          <p:nvPr/>
        </p:nvSpPr>
        <p:spPr>
          <a:xfrm rot="732152">
            <a:off x="5514667" y="4373661"/>
            <a:ext cx="956480" cy="353943"/>
          </a:xfrm>
          <a:prstGeom prst="rect">
            <a:avLst/>
          </a:prstGeom>
          <a:noFill/>
        </p:spPr>
        <p:txBody>
          <a:bodyPr wrap="none" rtlCol="0">
            <a:spAutoFit/>
          </a:bodyPr>
          <a:lstStyle/>
          <a:p>
            <a:r>
              <a:rPr lang="en-US" sz="1700" i="1" dirty="0">
                <a:latin typeface="Arial Narrow" pitchFamily="34" charset="0"/>
              </a:rPr>
              <a:t>Vertebrae</a:t>
            </a:r>
            <a:endParaRPr lang="el-GR" sz="1700" i="1" dirty="0">
              <a:latin typeface="Arial Narrow" pitchFamily="34" charset="0"/>
            </a:endParaRPr>
          </a:p>
        </p:txBody>
      </p:sp>
    </p:spTree>
    <p:extLst>
      <p:ext uri="{BB962C8B-B14F-4D97-AF65-F5344CB8AC3E}">
        <p14:creationId xmlns:p14="http://schemas.microsoft.com/office/powerpoint/2010/main" val="349560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par>
                                <p:cTn id="53" presetID="10"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500"/>
                                        <p:tgtEl>
                                          <p:spTgt spid="6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par>
                                <p:cTn id="70" presetID="10" presetClass="entr" presetSubtype="0" fill="hold" nodeType="with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500"/>
                                        <p:tgtEl>
                                          <p:spTgt spid="7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500"/>
                                        <p:tgtEl>
                                          <p:spTgt spid="7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fade">
                                      <p:cBhvr>
                                        <p:cTn id="81" dur="500"/>
                                        <p:tgtEl>
                                          <p:spTgt spid="7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fade">
                                      <p:cBhvr>
                                        <p:cTn id="84" dur="500"/>
                                        <p:tgtEl>
                                          <p:spTgt spid="7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
                                        <p:tgtEl>
                                          <p:spTgt spid="7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par>
                                <p:cTn id="94" presetID="10" presetClass="entr" presetSubtype="0" fill="hold"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500"/>
                                        <p:tgtEl>
                                          <p:spTgt spid="44"/>
                                        </p:tgtEl>
                                      </p:cBhvr>
                                    </p:animEffect>
                                  </p:childTnLst>
                                </p:cTn>
                              </p:par>
                              <p:par>
                                <p:cTn id="97" presetID="10" presetClass="entr" presetSubtype="0" fill="hold"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500"/>
                                        <p:tgtEl>
                                          <p:spTgt spid="49"/>
                                        </p:tgtEl>
                                      </p:cBhvr>
                                    </p:animEffect>
                                  </p:childTnLst>
                                </p:cTn>
                              </p:par>
                              <p:par>
                                <p:cTn id="108" presetID="10" presetClass="entr" presetSubtype="0" fill="hold" nodeType="with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500"/>
                                        <p:tgtEl>
                                          <p:spTgt spid="40"/>
                                        </p:tgtEl>
                                      </p:cBhvr>
                                    </p:animEffect>
                                  </p:childTnLst>
                                </p:cTn>
                              </p:par>
                              <p:par>
                                <p:cTn id="111" presetID="10"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500"/>
                                        <p:tgtEl>
                                          <p:spTgt spid="4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fade">
                                      <p:cBhvr>
                                        <p:cTn id="116" dur="500"/>
                                        <p:tgtEl>
                                          <p:spTgt spid="4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fade">
                                      <p:cBhvr>
                                        <p:cTn id="119" dur="500"/>
                                        <p:tgtEl>
                                          <p:spTgt spid="7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500"/>
                                        <p:tgtEl>
                                          <p:spTgt spid="6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fade">
                                      <p:cBhvr>
                                        <p:cTn id="125" dur="500"/>
                                        <p:tgtEl>
                                          <p:spTgt spid="6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fade">
                                      <p:cBhvr>
                                        <p:cTn id="128" dur="500"/>
                                        <p:tgtEl>
                                          <p:spTgt spid="7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500"/>
                                        <p:tgtEl>
                                          <p:spTgt spid="78"/>
                                        </p:tgtEl>
                                      </p:cBhvr>
                                    </p:animEffect>
                                  </p:childTnLst>
                                </p:cTn>
                              </p:par>
                              <p:par>
                                <p:cTn id="132" presetID="10" presetClass="entr" presetSubtype="0" fill="hold" nodeType="withEffect">
                                  <p:stCondLst>
                                    <p:cond delay="0"/>
                                  </p:stCondLst>
                                  <p:childTnLst>
                                    <p:set>
                                      <p:cBhvr>
                                        <p:cTn id="133" dur="1" fill="hold">
                                          <p:stCondLst>
                                            <p:cond delay="0"/>
                                          </p:stCondLst>
                                        </p:cTn>
                                        <p:tgtEl>
                                          <p:spTgt spid="67"/>
                                        </p:tgtEl>
                                        <p:attrNameLst>
                                          <p:attrName>style.visibility</p:attrName>
                                        </p:attrNameLst>
                                      </p:cBhvr>
                                      <p:to>
                                        <p:strVal val="visible"/>
                                      </p:to>
                                    </p:set>
                                    <p:animEffect transition="in" filter="fade">
                                      <p:cBhvr>
                                        <p:cTn id="134" dur="500"/>
                                        <p:tgtEl>
                                          <p:spTgt spid="6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80"/>
                                        </p:tgtEl>
                                        <p:attrNameLst>
                                          <p:attrName>style.visibility</p:attrName>
                                        </p:attrNameLst>
                                      </p:cBhvr>
                                      <p:to>
                                        <p:strVal val="visible"/>
                                      </p:to>
                                    </p:set>
                                    <p:animEffect transition="in" filter="fade">
                                      <p:cBhvr>
                                        <p:cTn id="137" dur="500"/>
                                        <p:tgtEl>
                                          <p:spTgt spid="80"/>
                                        </p:tgtEl>
                                      </p:cBhvr>
                                    </p:animEffect>
                                  </p:childTnLst>
                                </p:cTn>
                              </p:par>
                              <p:par>
                                <p:cTn id="138" presetID="10" presetClass="entr" presetSubtype="0" fill="hold" nodeType="withEffect">
                                  <p:stCondLst>
                                    <p:cond delay="0"/>
                                  </p:stCondLst>
                                  <p:childTnLst>
                                    <p:set>
                                      <p:cBhvr>
                                        <p:cTn id="139" dur="1" fill="hold">
                                          <p:stCondLst>
                                            <p:cond delay="0"/>
                                          </p:stCondLst>
                                        </p:cTn>
                                        <p:tgtEl>
                                          <p:spTgt spid="77"/>
                                        </p:tgtEl>
                                        <p:attrNameLst>
                                          <p:attrName>style.visibility</p:attrName>
                                        </p:attrNameLst>
                                      </p:cBhvr>
                                      <p:to>
                                        <p:strVal val="visible"/>
                                      </p:to>
                                    </p:set>
                                    <p:animEffect transition="in" filter="fade">
                                      <p:cBhvr>
                                        <p:cTn id="140" dur="500"/>
                                        <p:tgtEl>
                                          <p:spTgt spid="77"/>
                                        </p:tgtEl>
                                      </p:cBhvr>
                                    </p:animEffect>
                                  </p:childTnLst>
                                </p:cTn>
                              </p:par>
                            </p:childTnLst>
                          </p:cTn>
                        </p:par>
                        <p:par>
                          <p:cTn id="141" fill="hold">
                            <p:stCondLst>
                              <p:cond delay="500"/>
                            </p:stCondLst>
                            <p:childTnLst>
                              <p:par>
                                <p:cTn id="142" presetID="10" presetClass="entr" presetSubtype="0" fill="hold" grpId="0" nodeType="afterEffect">
                                  <p:stCondLst>
                                    <p:cond delay="0"/>
                                  </p:stCondLst>
                                  <p:childTnLst>
                                    <p:set>
                                      <p:cBhvr>
                                        <p:cTn id="143" dur="1" fill="hold">
                                          <p:stCondLst>
                                            <p:cond delay="0"/>
                                          </p:stCondLst>
                                        </p:cTn>
                                        <p:tgtEl>
                                          <p:spTgt spid="3"/>
                                        </p:tgtEl>
                                        <p:attrNameLst>
                                          <p:attrName>style.visibility</p:attrName>
                                        </p:attrNameLst>
                                      </p:cBhvr>
                                      <p:to>
                                        <p:strVal val="visible"/>
                                      </p:to>
                                    </p:set>
                                    <p:animEffect transition="in" filter="fade">
                                      <p:cBhvr>
                                        <p:cTn id="1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p:bldP spid="34" grpId="0" animBg="1"/>
      <p:bldP spid="35" grpId="0"/>
      <p:bldP spid="37" grpId="0"/>
      <p:bldP spid="38" grpId="0" animBg="1"/>
      <p:bldP spid="39" grpId="0"/>
      <p:bldP spid="43" grpId="0"/>
      <p:bldP spid="47" grpId="0"/>
      <p:bldP spid="49" grpId="0"/>
      <p:bldP spid="51" grpId="0"/>
      <p:bldP spid="52" grpId="0" animBg="1"/>
      <p:bldP spid="53" grpId="0"/>
      <p:bldP spid="54" grpId="0" animBg="1"/>
      <p:bldP spid="55" grpId="0"/>
      <p:bldP spid="56" grpId="0" animBg="1"/>
      <p:bldP spid="57" grpId="0"/>
      <p:bldP spid="62" grpId="0"/>
      <p:bldP spid="63" grpId="0"/>
      <p:bldP spid="64" grpId="0"/>
      <p:bldP spid="68" grpId="0"/>
      <p:bldP spid="69" grpId="0"/>
      <p:bldP spid="70" grpId="0"/>
      <p:bldP spid="71" grpId="0" animBg="1"/>
      <p:bldP spid="72" grpId="0" animBg="1"/>
      <p:bldP spid="73" grpId="0"/>
      <p:bldP spid="74" grpId="0" animBg="1"/>
      <p:bldP spid="75" grpId="0"/>
      <p:bldP spid="76" grpId="0"/>
      <p:bldP spid="78" grpId="0" animBg="1"/>
      <p:bldP spid="79" grpId="0"/>
      <p:bldP spid="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l-GR" dirty="0"/>
          </a:p>
        </p:txBody>
      </p:sp>
      <p:sp>
        <p:nvSpPr>
          <p:cNvPr id="3" name="Content Placeholder 2"/>
          <p:cNvSpPr>
            <a:spLocks noGrp="1"/>
          </p:cNvSpPr>
          <p:nvPr>
            <p:ph idx="1"/>
          </p:nvPr>
        </p:nvSpPr>
        <p:spPr>
          <a:xfrm>
            <a:off x="179389" y="1239838"/>
            <a:ext cx="8785225" cy="5111774"/>
          </a:xfrm>
        </p:spPr>
        <p:txBody>
          <a:bodyPr>
            <a:normAutofit fontScale="92500" lnSpcReduction="20000"/>
          </a:bodyPr>
          <a:lstStyle/>
          <a:p>
            <a:r>
              <a:rPr lang="en-US" sz="3200" dirty="0" smtClean="0">
                <a:solidFill>
                  <a:schemeClr val="bg1">
                    <a:lumMod val="85000"/>
                  </a:schemeClr>
                </a:solidFill>
              </a:rPr>
              <a:t>Introduction</a:t>
            </a:r>
          </a:p>
          <a:p>
            <a:pPr lvl="1"/>
            <a:r>
              <a:rPr lang="en-US" sz="2200" i="1" dirty="0" smtClean="0">
                <a:solidFill>
                  <a:schemeClr val="bg1">
                    <a:lumMod val="85000"/>
                  </a:schemeClr>
                </a:solidFill>
              </a:rPr>
              <a:t>Named entity extraction / Motivation / Contribution</a:t>
            </a:r>
          </a:p>
          <a:p>
            <a:pPr marL="457200" lvl="1" indent="0">
              <a:buNone/>
            </a:pPr>
            <a:endParaRPr lang="en-US" sz="2200" dirty="0" smtClean="0">
              <a:solidFill>
                <a:schemeClr val="bg1">
                  <a:lumMod val="85000"/>
                </a:schemeClr>
              </a:solidFill>
            </a:endParaRPr>
          </a:p>
          <a:p>
            <a:r>
              <a:rPr lang="en-US" sz="3200" dirty="0" smtClean="0">
                <a:solidFill>
                  <a:schemeClr val="bg1">
                    <a:lumMod val="85000"/>
                  </a:schemeClr>
                </a:solidFill>
              </a:rPr>
              <a:t>The proposed approach</a:t>
            </a:r>
          </a:p>
          <a:p>
            <a:pPr lvl="1"/>
            <a:r>
              <a:rPr lang="en-US" sz="2200" i="1" dirty="0" smtClean="0">
                <a:solidFill>
                  <a:schemeClr val="bg1">
                    <a:lumMod val="85000"/>
                  </a:schemeClr>
                </a:solidFill>
              </a:rPr>
              <a:t>The configuration model</a:t>
            </a:r>
          </a:p>
          <a:p>
            <a:pPr marL="457200" lvl="1" indent="0">
              <a:buNone/>
            </a:pPr>
            <a:endParaRPr lang="en-US" sz="2200" dirty="0" smtClean="0"/>
          </a:p>
          <a:p>
            <a:r>
              <a:rPr lang="en-US" sz="3200" dirty="0" smtClean="0"/>
              <a:t>The system </a:t>
            </a:r>
            <a:r>
              <a:rPr lang="en-US" sz="3200" b="1" dirty="0" smtClean="0">
                <a:solidFill>
                  <a:schemeClr val="accent1">
                    <a:lumMod val="50000"/>
                  </a:schemeClr>
                </a:solidFill>
              </a:rPr>
              <a:t>X-Link</a:t>
            </a:r>
          </a:p>
          <a:p>
            <a:pPr lvl="1"/>
            <a:r>
              <a:rPr lang="en-US" sz="2200" i="1" dirty="0" smtClean="0"/>
              <a:t>Architecture / Functionality / Configurability / Applications</a:t>
            </a:r>
          </a:p>
          <a:p>
            <a:pPr marL="457200" lvl="1" indent="0">
              <a:buNone/>
            </a:pPr>
            <a:endParaRPr lang="en-US" sz="2200" dirty="0" smtClean="0"/>
          </a:p>
          <a:p>
            <a:r>
              <a:rPr lang="en-US" sz="3200" dirty="0" smtClean="0">
                <a:solidFill>
                  <a:schemeClr val="bg1">
                    <a:lumMod val="85000"/>
                  </a:schemeClr>
                </a:solidFill>
              </a:rPr>
              <a:t>Evaluation</a:t>
            </a:r>
          </a:p>
          <a:p>
            <a:pPr lvl="1"/>
            <a:r>
              <a:rPr lang="en-US" sz="2200" i="1" dirty="0" smtClean="0">
                <a:solidFill>
                  <a:schemeClr val="bg1">
                    <a:lumMod val="85000"/>
                  </a:schemeClr>
                </a:solidFill>
              </a:rPr>
              <a:t>User study / Case study</a:t>
            </a:r>
          </a:p>
          <a:p>
            <a:pPr marL="457200" lvl="1" indent="0">
              <a:buNone/>
            </a:pPr>
            <a:endParaRPr lang="en-US" sz="2200" dirty="0" smtClean="0">
              <a:solidFill>
                <a:schemeClr val="bg1">
                  <a:lumMod val="85000"/>
                </a:schemeClr>
              </a:solidFill>
            </a:endParaRPr>
          </a:p>
          <a:p>
            <a:r>
              <a:rPr lang="en-US" sz="3200" dirty="0" smtClean="0">
                <a:solidFill>
                  <a:schemeClr val="bg1">
                    <a:lumMod val="85000"/>
                  </a:schemeClr>
                </a:solidFill>
              </a:rPr>
              <a:t>Conclusion</a:t>
            </a:r>
            <a:r>
              <a:rPr lang="en-US" sz="3200" dirty="0">
                <a:solidFill>
                  <a:schemeClr val="bg1">
                    <a:lumMod val="85000"/>
                  </a:schemeClr>
                </a:solidFill>
              </a:rPr>
              <a:t> </a:t>
            </a:r>
            <a:r>
              <a:rPr lang="en-US" sz="3200" dirty="0" smtClean="0">
                <a:solidFill>
                  <a:schemeClr val="bg1">
                    <a:lumMod val="85000"/>
                  </a:schemeClr>
                </a:solidFill>
              </a:rPr>
              <a:t>and Future Research</a:t>
            </a: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19</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3425162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l-GR" dirty="0"/>
          </a:p>
        </p:txBody>
      </p:sp>
      <p:sp>
        <p:nvSpPr>
          <p:cNvPr id="3" name="Content Placeholder 2"/>
          <p:cNvSpPr>
            <a:spLocks noGrp="1"/>
          </p:cNvSpPr>
          <p:nvPr>
            <p:ph idx="1"/>
          </p:nvPr>
        </p:nvSpPr>
        <p:spPr>
          <a:xfrm>
            <a:off x="179389" y="1239838"/>
            <a:ext cx="8785225" cy="5111774"/>
          </a:xfrm>
        </p:spPr>
        <p:txBody>
          <a:bodyPr>
            <a:normAutofit fontScale="92500" lnSpcReduction="20000"/>
          </a:bodyPr>
          <a:lstStyle/>
          <a:p>
            <a:r>
              <a:rPr lang="en-US" sz="3200" dirty="0" smtClean="0"/>
              <a:t>Introduction</a:t>
            </a:r>
          </a:p>
          <a:p>
            <a:pPr lvl="1"/>
            <a:r>
              <a:rPr lang="en-US" sz="2200" i="1" dirty="0" smtClean="0"/>
              <a:t>Named entity extraction / Motivation / Contribution</a:t>
            </a:r>
          </a:p>
          <a:p>
            <a:pPr marL="457200" lvl="1" indent="0">
              <a:buNone/>
            </a:pPr>
            <a:endParaRPr lang="en-US" sz="2200" dirty="0" smtClean="0"/>
          </a:p>
          <a:p>
            <a:r>
              <a:rPr lang="en-US" sz="3200" dirty="0" smtClean="0"/>
              <a:t>The proposed approach</a:t>
            </a:r>
          </a:p>
          <a:p>
            <a:pPr lvl="1"/>
            <a:r>
              <a:rPr lang="en-US" sz="2200" i="1" dirty="0" smtClean="0"/>
              <a:t>The </a:t>
            </a:r>
            <a:r>
              <a:rPr lang="en-US" sz="2200" i="1" dirty="0" smtClean="0">
                <a:solidFill>
                  <a:schemeClr val="accent1">
                    <a:lumMod val="50000"/>
                  </a:schemeClr>
                </a:solidFill>
              </a:rPr>
              <a:t>configuration model</a:t>
            </a:r>
          </a:p>
          <a:p>
            <a:pPr marL="457200" lvl="1" indent="0">
              <a:buNone/>
            </a:pPr>
            <a:endParaRPr lang="en-US" sz="2200" dirty="0" smtClean="0"/>
          </a:p>
          <a:p>
            <a:r>
              <a:rPr lang="en-US" sz="3200" dirty="0" smtClean="0"/>
              <a:t>The system </a:t>
            </a:r>
            <a:r>
              <a:rPr lang="en-US" sz="3200" dirty="0" smtClean="0">
                <a:solidFill>
                  <a:schemeClr val="accent1">
                    <a:lumMod val="50000"/>
                  </a:schemeClr>
                </a:solidFill>
              </a:rPr>
              <a:t>X-Link</a:t>
            </a:r>
          </a:p>
          <a:p>
            <a:pPr lvl="1"/>
            <a:r>
              <a:rPr lang="en-US" sz="2200" i="1" dirty="0" smtClean="0"/>
              <a:t>Architecture / Functionality </a:t>
            </a:r>
            <a:r>
              <a:rPr lang="en-US" sz="2200" i="1" smtClean="0"/>
              <a:t>/ Configurability</a:t>
            </a:r>
            <a:endParaRPr lang="en-US" sz="2200" i="1" dirty="0" smtClean="0"/>
          </a:p>
          <a:p>
            <a:pPr marL="457200" lvl="1" indent="0">
              <a:buNone/>
            </a:pPr>
            <a:endParaRPr lang="en-US" sz="2200" dirty="0" smtClean="0"/>
          </a:p>
          <a:p>
            <a:r>
              <a:rPr lang="en-US" sz="3200" dirty="0" smtClean="0"/>
              <a:t>Evaluation</a:t>
            </a:r>
          </a:p>
          <a:p>
            <a:pPr lvl="1"/>
            <a:r>
              <a:rPr lang="en-US" sz="2200" i="1" dirty="0" smtClean="0"/>
              <a:t>User study / Case study</a:t>
            </a:r>
          </a:p>
          <a:p>
            <a:pPr marL="457200" lvl="1" indent="0">
              <a:buNone/>
            </a:pPr>
            <a:endParaRPr lang="en-US" sz="2200" dirty="0" smtClean="0"/>
          </a:p>
          <a:p>
            <a:r>
              <a:rPr lang="en-US" sz="3200" dirty="0" smtClean="0"/>
              <a:t>Conclusion</a:t>
            </a:r>
            <a:r>
              <a:rPr lang="en-US" sz="3200" dirty="0"/>
              <a:t> </a:t>
            </a:r>
            <a:r>
              <a:rPr lang="en-US" sz="3200" dirty="0" smtClean="0"/>
              <a:t>and Future Research</a:t>
            </a: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2684915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20</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268760"/>
            <a:ext cx="8746888" cy="4281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813344" y="4113076"/>
            <a:ext cx="1401584" cy="104411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2267744" y="1700808"/>
            <a:ext cx="1401584" cy="104411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p:cNvSpPr/>
          <p:nvPr/>
        </p:nvSpPr>
        <p:spPr>
          <a:xfrm>
            <a:off x="5375136" y="1713000"/>
            <a:ext cx="1180416" cy="9001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6"/>
          <p:cNvSpPr/>
          <p:nvPr/>
        </p:nvSpPr>
        <p:spPr>
          <a:xfrm>
            <a:off x="5436096" y="2613100"/>
            <a:ext cx="1180416" cy="9001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17"/>
          <p:cNvSpPr/>
          <p:nvPr/>
        </p:nvSpPr>
        <p:spPr>
          <a:xfrm>
            <a:off x="5375136" y="3513200"/>
            <a:ext cx="1180416" cy="9001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5277600" y="4328160"/>
            <a:ext cx="3634752" cy="14386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9560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xit" presetSubtype="0" fill="hold" grpId="1"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xit" presetSubtype="0" fill="hold" grpId="1"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xit" presetSubtype="0" fill="hold" grpId="1"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P spid="16" grpId="0" animBg="1"/>
      <p:bldP spid="16" grpId="1" animBg="1"/>
      <p:bldP spid="17" grpId="0" animBg="1"/>
      <p:bldP spid="17" grpId="1" animBg="1"/>
      <p:bldP spid="18" grpId="0" animBg="1"/>
      <p:bldP spid="18" grpId="1"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 – Input / Output</a:t>
            </a:r>
            <a:endParaRPr lang="el-GR" dirty="0"/>
          </a:p>
        </p:txBody>
      </p:sp>
      <p:sp>
        <p:nvSpPr>
          <p:cNvPr id="3" name="Content Placeholder 2"/>
          <p:cNvSpPr>
            <a:spLocks noGrp="1"/>
          </p:cNvSpPr>
          <p:nvPr>
            <p:ph idx="1"/>
          </p:nvPr>
        </p:nvSpPr>
        <p:spPr/>
        <p:txBody>
          <a:bodyPr>
            <a:normAutofit/>
          </a:bodyPr>
          <a:lstStyle/>
          <a:p>
            <a:r>
              <a:rPr lang="en-US" sz="2800" dirty="0" smtClean="0"/>
              <a:t>Supported file types</a:t>
            </a:r>
          </a:p>
          <a:p>
            <a:pPr lvl="1"/>
            <a:r>
              <a:rPr lang="en-US" dirty="0" smtClean="0"/>
              <a:t>Plain text</a:t>
            </a:r>
          </a:p>
          <a:p>
            <a:pPr lvl="1"/>
            <a:r>
              <a:rPr lang="en-US" dirty="0" smtClean="0"/>
              <a:t>HTML</a:t>
            </a:r>
          </a:p>
          <a:p>
            <a:pPr lvl="1"/>
            <a:r>
              <a:rPr lang="en-US" dirty="0" smtClean="0"/>
              <a:t>PDF</a:t>
            </a:r>
          </a:p>
          <a:p>
            <a:pPr lvl="1"/>
            <a:r>
              <a:rPr lang="en-US" dirty="0" smtClean="0"/>
              <a:t>.doc, .</a:t>
            </a:r>
            <a:r>
              <a:rPr lang="en-US" dirty="0" err="1" smtClean="0"/>
              <a:t>docx</a:t>
            </a:r>
            <a:endParaRPr lang="en-US" dirty="0" smtClean="0"/>
          </a:p>
          <a:p>
            <a:pPr lvl="1"/>
            <a:r>
              <a:rPr lang="en-US" dirty="0" smtClean="0"/>
              <a:t>.</a:t>
            </a:r>
            <a:r>
              <a:rPr lang="en-US" dirty="0" err="1" smtClean="0"/>
              <a:t>ppt</a:t>
            </a:r>
            <a:r>
              <a:rPr lang="en-US" dirty="0" smtClean="0"/>
              <a:t>, .</a:t>
            </a:r>
            <a:r>
              <a:rPr lang="en-US" dirty="0" err="1" smtClean="0"/>
              <a:t>pptx</a:t>
            </a:r>
            <a:endParaRPr lang="en-US" dirty="0" smtClean="0"/>
          </a:p>
          <a:p>
            <a:pPr lvl="1"/>
            <a:r>
              <a:rPr lang="en-US" dirty="0" smtClean="0"/>
              <a:t>XML-based</a:t>
            </a:r>
          </a:p>
          <a:p>
            <a:pPr marL="457200" lvl="1" indent="0">
              <a:buNone/>
            </a:pPr>
            <a:endParaRPr lang="en-US" dirty="0" smtClean="0"/>
          </a:p>
          <a:p>
            <a:r>
              <a:rPr lang="en-US" sz="2800" dirty="0" smtClean="0"/>
              <a:t>Output</a:t>
            </a:r>
          </a:p>
          <a:p>
            <a:pPr lvl="1"/>
            <a:r>
              <a:rPr lang="en-US" dirty="0" smtClean="0"/>
              <a:t>Currently, in XML and CSV</a:t>
            </a:r>
          </a:p>
          <a:p>
            <a:pPr lvl="1"/>
            <a:r>
              <a:rPr lang="en-US" dirty="0" smtClean="0"/>
              <a:t>Soon in RDF (exploiting the Open Annotation standard)</a:t>
            </a:r>
          </a:p>
          <a:p>
            <a:pPr lvl="2"/>
            <a:endParaRPr lang="en-US" sz="1800" dirty="0" smtClean="0"/>
          </a:p>
          <a:p>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21</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3495601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 – Entity </a:t>
            </a:r>
            <a:r>
              <a:rPr lang="en-US" dirty="0" smtClean="0">
                <a:solidFill>
                  <a:schemeClr val="accent2">
                    <a:lumMod val="50000"/>
                  </a:schemeClr>
                </a:solidFill>
              </a:rPr>
              <a:t>Mining</a:t>
            </a:r>
            <a:r>
              <a:rPr lang="en-US" dirty="0" smtClean="0"/>
              <a:t> and Entity </a:t>
            </a:r>
            <a:r>
              <a:rPr lang="en-US" dirty="0" smtClean="0">
                <a:solidFill>
                  <a:schemeClr val="accent2">
                    <a:lumMod val="50000"/>
                  </a:schemeClr>
                </a:solidFill>
              </a:rPr>
              <a:t>Linking</a:t>
            </a:r>
            <a:endParaRPr lang="el-GR" dirty="0">
              <a:solidFill>
                <a:schemeClr val="accent2">
                  <a:lumMod val="50000"/>
                </a:schemeClr>
              </a:solidFill>
            </a:endParaRPr>
          </a:p>
        </p:txBody>
      </p:sp>
      <p:sp>
        <p:nvSpPr>
          <p:cNvPr id="3" name="Content Placeholder 2"/>
          <p:cNvSpPr>
            <a:spLocks noGrp="1"/>
          </p:cNvSpPr>
          <p:nvPr>
            <p:ph idx="1"/>
          </p:nvPr>
        </p:nvSpPr>
        <p:spPr>
          <a:xfrm>
            <a:off x="179389" y="1125538"/>
            <a:ext cx="8785225" cy="5111774"/>
          </a:xfrm>
        </p:spPr>
        <p:txBody>
          <a:bodyPr>
            <a:normAutofit/>
          </a:bodyPr>
          <a:lstStyle/>
          <a:p>
            <a:r>
              <a:rPr lang="en-US" sz="2800" dirty="0" smtClean="0"/>
              <a:t>Entity Mining</a:t>
            </a:r>
          </a:p>
          <a:p>
            <a:pPr lvl="1"/>
            <a:r>
              <a:rPr lang="en-US" dirty="0" smtClean="0"/>
              <a:t>Using Gate ANNIE</a:t>
            </a:r>
          </a:p>
          <a:p>
            <a:pPr lvl="1"/>
            <a:r>
              <a:rPr lang="en-US" dirty="0" smtClean="0"/>
              <a:t>Currently, no disambiguation is applied (when using gazetteers)</a:t>
            </a:r>
          </a:p>
          <a:p>
            <a:pPr lvl="2"/>
            <a:r>
              <a:rPr lang="en-US" sz="1800" i="1" dirty="0" smtClean="0"/>
              <a:t>If an entity name exists in two supported categories, then this entity is returned twice, one for each category.</a:t>
            </a:r>
          </a:p>
          <a:p>
            <a:pPr lvl="1"/>
            <a:r>
              <a:rPr lang="en-US" dirty="0" smtClean="0"/>
              <a:t>Fuzzy </a:t>
            </a:r>
            <a:r>
              <a:rPr lang="en-US" dirty="0"/>
              <a:t>matching: identification of an entity that does not match exactly an entity in a category’s gazetteer</a:t>
            </a:r>
          </a:p>
          <a:p>
            <a:pPr lvl="2"/>
            <a:r>
              <a:rPr lang="en-US" sz="1800" dirty="0"/>
              <a:t>Using </a:t>
            </a:r>
            <a:r>
              <a:rPr lang="en-US" sz="1800" dirty="0" smtClean="0"/>
              <a:t>configurable edit </a:t>
            </a:r>
            <a:r>
              <a:rPr lang="en-US" sz="1800" dirty="0"/>
              <a:t>(</a:t>
            </a:r>
            <a:r>
              <a:rPr lang="en-US" sz="1800" dirty="0" err="1"/>
              <a:t>Levenshtein</a:t>
            </a:r>
            <a:r>
              <a:rPr lang="en-US" sz="1800" dirty="0"/>
              <a:t>) </a:t>
            </a:r>
            <a:r>
              <a:rPr lang="en-US" sz="1800" dirty="0" smtClean="0"/>
              <a:t>distance that depends on entity name’s length </a:t>
            </a:r>
            <a:endParaRPr lang="en-US" sz="1800" dirty="0"/>
          </a:p>
          <a:p>
            <a:pPr marL="457200" lvl="1" indent="0">
              <a:buNone/>
            </a:pPr>
            <a:endParaRPr lang="en-US" sz="1400" i="1" dirty="0" smtClean="0"/>
          </a:p>
          <a:p>
            <a:r>
              <a:rPr lang="en-US" sz="2800" dirty="0"/>
              <a:t>Entity Linking</a:t>
            </a:r>
          </a:p>
          <a:p>
            <a:pPr lvl="1"/>
            <a:r>
              <a:rPr lang="en-US" dirty="0" smtClean="0"/>
              <a:t>For </a:t>
            </a:r>
            <a:r>
              <a:rPr lang="en-US" dirty="0"/>
              <a:t>a detected entity name, X-Link returns </a:t>
            </a:r>
            <a:r>
              <a:rPr lang="en-US" dirty="0" smtClean="0"/>
              <a:t>the </a:t>
            </a:r>
            <a:r>
              <a:rPr lang="en-US" dirty="0"/>
              <a:t>matching </a:t>
            </a:r>
            <a:r>
              <a:rPr lang="en-US" dirty="0" smtClean="0"/>
              <a:t>URIs according to the specified template queries</a:t>
            </a:r>
          </a:p>
          <a:p>
            <a:pPr marL="914400" lvl="2" indent="0">
              <a:buNone/>
            </a:pPr>
            <a:endParaRPr lang="en-US" sz="1000" i="1" dirty="0" smtClean="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22</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51039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 – Entity </a:t>
            </a:r>
            <a:r>
              <a:rPr lang="en-US" dirty="0" smtClean="0">
                <a:solidFill>
                  <a:schemeClr val="accent2">
                    <a:lumMod val="50000"/>
                  </a:schemeClr>
                </a:solidFill>
              </a:rPr>
              <a:t>Enrichment</a:t>
            </a:r>
            <a:endParaRPr lang="el-GR" dirty="0">
              <a:solidFill>
                <a:schemeClr val="accent2">
                  <a:lumMod val="50000"/>
                </a:schemeClr>
              </a:solidFill>
            </a:endParaRPr>
          </a:p>
        </p:txBody>
      </p:sp>
      <p:sp>
        <p:nvSpPr>
          <p:cNvPr id="3" name="Content Placeholder 2"/>
          <p:cNvSpPr>
            <a:spLocks noGrp="1"/>
          </p:cNvSpPr>
          <p:nvPr>
            <p:ph idx="1"/>
          </p:nvPr>
        </p:nvSpPr>
        <p:spPr/>
        <p:txBody>
          <a:bodyPr>
            <a:normAutofit/>
          </a:bodyPr>
          <a:lstStyle/>
          <a:p>
            <a:r>
              <a:rPr lang="en-US" sz="2800" dirty="0" smtClean="0"/>
              <a:t>Entity Enrichment</a:t>
            </a:r>
          </a:p>
          <a:p>
            <a:pPr marL="914400" lvl="1" indent="-457200">
              <a:buFont typeface="+mj-lt"/>
              <a:buAutoNum type="alphaLcParenR"/>
            </a:pPr>
            <a:r>
              <a:rPr lang="en-US" sz="2400" dirty="0" smtClean="0"/>
              <a:t>Retrieve RDF triples</a:t>
            </a:r>
          </a:p>
          <a:p>
            <a:pPr marL="1314450" lvl="2" indent="-457200"/>
            <a:r>
              <a:rPr lang="en-US" sz="2000" dirty="0" smtClean="0"/>
              <a:t>According to the specified template queries, or</a:t>
            </a:r>
          </a:p>
          <a:p>
            <a:pPr marL="1314450" lvl="2" indent="-457200"/>
            <a:r>
              <a:rPr lang="en-US" sz="2000" dirty="0" smtClean="0"/>
              <a:t>Select one of some predefined (common) types of properties:</a:t>
            </a:r>
          </a:p>
          <a:p>
            <a:pPr marL="1314450" lvl="3" indent="0">
              <a:buNone/>
            </a:pPr>
            <a:r>
              <a:rPr lang="en-US" sz="1800" i="1" dirty="0" err="1" smtClean="0"/>
              <a:t>i</a:t>
            </a:r>
            <a:r>
              <a:rPr lang="en-US" sz="1800" i="1" dirty="0" smtClean="0"/>
              <a:t>) outgoing, ii) incoming, iii) both outgoing and incoming,</a:t>
            </a:r>
            <a:br>
              <a:rPr lang="en-US" sz="1800" i="1" dirty="0" smtClean="0"/>
            </a:br>
            <a:r>
              <a:rPr lang="en-US" sz="1800" i="1" dirty="0" smtClean="0"/>
              <a:t>iv) outgoing in a language, v) both outgoing in a language and incoming</a:t>
            </a:r>
          </a:p>
          <a:p>
            <a:pPr marL="1771650" lvl="3" indent="-457200"/>
            <a:endParaRPr lang="en-US" sz="900" i="1" dirty="0" smtClean="0"/>
          </a:p>
          <a:p>
            <a:pPr marL="914400" lvl="1" indent="-457200">
              <a:buFont typeface="+mj-lt"/>
              <a:buAutoNum type="alphaLcParenR"/>
            </a:pPr>
            <a:r>
              <a:rPr lang="en-US" sz="2400" dirty="0" smtClean="0"/>
              <a:t>Inspect the connectivity of the entity URIs within a radius </a:t>
            </a:r>
          </a:p>
          <a:p>
            <a:pPr marL="1314450" lvl="2" indent="-457200"/>
            <a:r>
              <a:rPr lang="en-US" sz="2000" dirty="0" smtClean="0"/>
              <a:t>Retrieve and show </a:t>
            </a:r>
            <a:r>
              <a:rPr lang="en-US" sz="2000" dirty="0" smtClean="0"/>
              <a:t>the triples that connect the entity URIs</a:t>
            </a:r>
            <a:endParaRPr lang="en-US" sz="2000" dirty="0" smtClean="0">
              <a:latin typeface="Consolas" panose="020B0609020204030204" pitchFamily="49" charset="0"/>
              <a:cs typeface="Consolas" panose="020B0609020204030204" pitchFamily="49" charset="0"/>
            </a:endParaRP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23</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64615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Configurability</a:t>
            </a:r>
            <a:endParaRPr lang="el-GR" dirty="0"/>
          </a:p>
        </p:txBody>
      </p:sp>
      <p:sp>
        <p:nvSpPr>
          <p:cNvPr id="3" name="Content Placeholder 2"/>
          <p:cNvSpPr>
            <a:spLocks noGrp="1"/>
          </p:cNvSpPr>
          <p:nvPr>
            <p:ph idx="1"/>
          </p:nvPr>
        </p:nvSpPr>
        <p:spPr>
          <a:xfrm>
            <a:off x="179389" y="1125539"/>
            <a:ext cx="8785225" cy="791294"/>
          </a:xfrm>
        </p:spPr>
        <p:txBody>
          <a:bodyPr/>
          <a:lstStyle/>
          <a:p>
            <a:r>
              <a:rPr lang="en-US" dirty="0" smtClean="0"/>
              <a:t>File-based configuration</a:t>
            </a:r>
          </a:p>
          <a:p>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24</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
        <p:nvSpPr>
          <p:cNvPr id="5" name="Rectangle 4"/>
          <p:cNvSpPr/>
          <p:nvPr/>
        </p:nvSpPr>
        <p:spPr>
          <a:xfrm>
            <a:off x="132904" y="2382788"/>
            <a:ext cx="8928992" cy="2492990"/>
          </a:xfrm>
          <a:prstGeom prst="rect">
            <a:avLst/>
          </a:prstGeom>
        </p:spPr>
        <p:txBody>
          <a:bodyPr wrap="square">
            <a:spAutoFit/>
          </a:bodyPr>
          <a:lstStyle/>
          <a:p>
            <a:r>
              <a:rPr lang="en-US" sz="1200" dirty="0" smtClean="0">
                <a:latin typeface="Consolas" panose="020B0609020204030204" pitchFamily="49" charset="0"/>
                <a:cs typeface="Consolas" panose="020B0609020204030204" pitchFamily="49" charset="0"/>
              </a:rPr>
              <a:t>1   </a:t>
            </a:r>
            <a:r>
              <a:rPr lang="en-US" sz="1200" dirty="0" err="1" smtClean="0">
                <a:latin typeface="Consolas" panose="020B0609020204030204" pitchFamily="49" charset="0"/>
                <a:cs typeface="Consolas" panose="020B0609020204030204" pitchFamily="49" charset="0"/>
              </a:rPr>
              <a:t>xlink.categories.supported</a:t>
            </a: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Fish;Country;Water_Area;Disease;Drug;Protein;Chemical_Substance</a:t>
            </a:r>
            <a:endParaRPr lang="en-US" sz="1200" dirty="0">
              <a:latin typeface="Consolas" panose="020B0609020204030204" pitchFamily="49" charset="0"/>
              <a:cs typeface="Consolas" panose="020B0609020204030204" pitchFamily="49" charset="0"/>
            </a:endParaRPr>
          </a:p>
          <a:p>
            <a:r>
              <a:rPr lang="en-US" sz="1200" dirty="0" smtClean="0">
                <a:latin typeface="Consolas" panose="020B0609020204030204" pitchFamily="49" charset="0"/>
                <a:cs typeface="Consolas" panose="020B0609020204030204" pitchFamily="49" charset="0"/>
              </a:rPr>
              <a:t>2   </a:t>
            </a:r>
            <a:r>
              <a:rPr lang="en-US" sz="1200" dirty="0" err="1" smtClean="0">
                <a:latin typeface="Consolas" panose="020B0609020204030204" pitchFamily="49" charset="0"/>
                <a:cs typeface="Consolas" panose="020B0609020204030204" pitchFamily="49" charset="0"/>
              </a:rPr>
              <a:t>xlink.categories.active</a:t>
            </a: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Fish;Country;Water_Area</a:t>
            </a:r>
            <a:endParaRPr lang="en-US" sz="1200" dirty="0">
              <a:latin typeface="Consolas" panose="020B0609020204030204" pitchFamily="49" charset="0"/>
              <a:cs typeface="Consolas" panose="020B0609020204030204" pitchFamily="49" charset="0"/>
            </a:endParaRPr>
          </a:p>
          <a:p>
            <a:r>
              <a:rPr lang="en-US" sz="1200" dirty="0" smtClean="0">
                <a:latin typeface="Consolas" panose="020B0609020204030204" pitchFamily="49" charset="0"/>
                <a:cs typeface="Consolas" panose="020B0609020204030204" pitchFamily="49" charset="0"/>
              </a:rPr>
              <a:t>3   </a:t>
            </a:r>
            <a:r>
              <a:rPr lang="en-US" sz="1200" dirty="0" err="1" smtClean="0">
                <a:latin typeface="Consolas" panose="020B0609020204030204" pitchFamily="49" charset="0"/>
                <a:cs typeface="Consolas" panose="020B0609020204030204" pitchFamily="49" charset="0"/>
              </a:rPr>
              <a:t>xlink.categories.Fish.kbms</a:t>
            </a: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dbpedia_fish</a:t>
            </a:r>
            <a:endParaRPr lang="en-US" sz="1200" dirty="0">
              <a:latin typeface="Consolas" panose="020B0609020204030204" pitchFamily="49" charset="0"/>
              <a:cs typeface="Consolas" panose="020B0609020204030204" pitchFamily="49" charset="0"/>
            </a:endParaRPr>
          </a:p>
          <a:p>
            <a:r>
              <a:rPr lang="en-US" sz="1200" dirty="0" smtClean="0">
                <a:latin typeface="Consolas" panose="020B0609020204030204" pitchFamily="49" charset="0"/>
                <a:cs typeface="Consolas" panose="020B0609020204030204" pitchFamily="49" charset="0"/>
              </a:rPr>
              <a:t>4   </a:t>
            </a:r>
            <a:r>
              <a:rPr lang="en-US" sz="1200" dirty="0" err="1" smtClean="0">
                <a:latin typeface="Consolas" panose="020B0609020204030204" pitchFamily="49" charset="0"/>
                <a:cs typeface="Consolas" panose="020B0609020204030204" pitchFamily="49" charset="0"/>
              </a:rPr>
              <a:t>xlink.categories.Fish.kbms.dbpedia_fish.endpoint</a:t>
            </a: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 http://dbpedia.org/sparql</a:t>
            </a:r>
          </a:p>
          <a:p>
            <a:r>
              <a:rPr lang="en-US" sz="1200" dirty="0" smtClean="0">
                <a:latin typeface="Consolas" panose="020B0609020204030204" pitchFamily="49" charset="0"/>
                <a:cs typeface="Consolas" panose="020B0609020204030204" pitchFamily="49" charset="0"/>
              </a:rPr>
              <a:t>5   </a:t>
            </a:r>
            <a:r>
              <a:rPr lang="en-US" sz="1200" dirty="0" err="1" smtClean="0">
                <a:latin typeface="Consolas" panose="020B0609020204030204" pitchFamily="49" charset="0"/>
                <a:cs typeface="Consolas" panose="020B0609020204030204" pitchFamily="49" charset="0"/>
              </a:rPr>
              <a:t>xlink.categories.Fish.kbms.dbpedia_fish.resourceclasses</a:t>
            </a: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 http://dbpedia.org/ontology/Fish</a:t>
            </a:r>
            <a:r>
              <a:rPr lang="en-US" sz="1200" dirty="0" smtClean="0">
                <a:latin typeface="Consolas" panose="020B0609020204030204" pitchFamily="49" charset="0"/>
                <a:cs typeface="Consolas" panose="020B0609020204030204" pitchFamily="49" charset="0"/>
              </a:rPr>
              <a:t>; 						              http</a:t>
            </a:r>
            <a:r>
              <a:rPr lang="en-US" sz="1200" dirty="0">
                <a:latin typeface="Consolas" panose="020B0609020204030204" pitchFamily="49" charset="0"/>
                <a:cs typeface="Consolas" panose="020B0609020204030204" pitchFamily="49" charset="0"/>
              </a:rPr>
              <a:t>://</a:t>
            </a:r>
            <a:r>
              <a:rPr lang="en-US" sz="1200" dirty="0" smtClean="0">
                <a:latin typeface="Consolas" panose="020B0609020204030204" pitchFamily="49" charset="0"/>
                <a:cs typeface="Consolas" panose="020B0609020204030204" pitchFamily="49" charset="0"/>
              </a:rPr>
              <a:t>umbel.org/umbel/rc/Fish</a:t>
            </a:r>
            <a:endParaRPr lang="en-US" sz="1200" dirty="0">
              <a:latin typeface="Consolas" panose="020B0609020204030204" pitchFamily="49" charset="0"/>
              <a:cs typeface="Consolas" panose="020B0609020204030204" pitchFamily="49" charset="0"/>
            </a:endParaRPr>
          </a:p>
          <a:p>
            <a:r>
              <a:rPr lang="en-US" sz="1200" dirty="0" smtClean="0">
                <a:latin typeface="Consolas" panose="020B0609020204030204" pitchFamily="49" charset="0"/>
                <a:cs typeface="Consolas" panose="020B0609020204030204" pitchFamily="49" charset="0"/>
              </a:rPr>
              <a:t>6   </a:t>
            </a:r>
            <a:r>
              <a:rPr lang="en-US" sz="1200" dirty="0" err="1" smtClean="0">
                <a:latin typeface="Consolas" panose="020B0609020204030204" pitchFamily="49" charset="0"/>
                <a:cs typeface="Consolas" panose="020B0609020204030204" pitchFamily="49" charset="0"/>
              </a:rPr>
              <a:t>xlink.categories.Fish.kbms.dbpedia_fish.templatequeries.linking</a:t>
            </a:r>
            <a:r>
              <a:rPr lang="en-US" sz="1200" dirty="0" smtClean="0">
                <a:latin typeface="Consolas" panose="020B0609020204030204" pitchFamily="49" charset="0"/>
                <a:cs typeface="Consolas" panose="020B0609020204030204" pitchFamily="49" charset="0"/>
              </a:rPr>
              <a:t> = C:/tmpls/dbpFishLinking.sparql</a:t>
            </a:r>
            <a:endParaRPr lang="en-US" sz="1200" dirty="0">
              <a:latin typeface="Consolas" panose="020B0609020204030204" pitchFamily="49" charset="0"/>
              <a:cs typeface="Consolas" panose="020B0609020204030204" pitchFamily="49" charset="0"/>
            </a:endParaRPr>
          </a:p>
          <a:p>
            <a:r>
              <a:rPr lang="en-US" sz="1200" dirty="0" smtClean="0">
                <a:latin typeface="Consolas" panose="020B0609020204030204" pitchFamily="49" charset="0"/>
                <a:cs typeface="Consolas" panose="020B0609020204030204" pitchFamily="49" charset="0"/>
              </a:rPr>
              <a:t>7   xlink.categories.Fish.kbms.dbpedia_fish.templatequeries.linking.parameter </a:t>
            </a:r>
            <a:r>
              <a:rPr lang="en-US" sz="1200" dirty="0">
                <a:latin typeface="Consolas" panose="020B0609020204030204" pitchFamily="49" charset="0"/>
                <a:cs typeface="Consolas" panose="020B0609020204030204" pitchFamily="49" charset="0"/>
              </a:rPr>
              <a:t>= [ENTITY]</a:t>
            </a:r>
          </a:p>
          <a:p>
            <a:r>
              <a:rPr lang="en-US" sz="1200" dirty="0" smtClean="0">
                <a:latin typeface="Consolas" panose="020B0609020204030204" pitchFamily="49" charset="0"/>
                <a:cs typeface="Consolas" panose="020B0609020204030204" pitchFamily="49" charset="0"/>
              </a:rPr>
              <a:t>8   xlink.categories.Fish.kbms.dbpedia_fish.templatequeries.enriching </a:t>
            </a:r>
            <a:r>
              <a:rPr lang="en-US" sz="1200" dirty="0">
                <a:latin typeface="Consolas" panose="020B0609020204030204" pitchFamily="49" charset="0"/>
                <a:cs typeface="Consolas" panose="020B0609020204030204" pitchFamily="49" charset="0"/>
              </a:rPr>
              <a:t>= C</a:t>
            </a:r>
            <a:r>
              <a:rPr lang="en-US" sz="1200" dirty="0" smtClean="0">
                <a:latin typeface="Consolas" panose="020B0609020204030204" pitchFamily="49" charset="0"/>
                <a:cs typeface="Consolas" panose="020B0609020204030204" pitchFamily="49" charset="0"/>
              </a:rPr>
              <a:t>:/tmpls/dbpFishEnrich.sparql</a:t>
            </a:r>
            <a:endParaRPr lang="en-US" sz="1200" dirty="0">
              <a:latin typeface="Consolas" panose="020B0609020204030204" pitchFamily="49" charset="0"/>
              <a:cs typeface="Consolas" panose="020B0609020204030204" pitchFamily="49" charset="0"/>
            </a:endParaRPr>
          </a:p>
          <a:p>
            <a:r>
              <a:rPr lang="en-US" sz="1200" dirty="0" smtClean="0">
                <a:latin typeface="Consolas" panose="020B0609020204030204" pitchFamily="49" charset="0"/>
                <a:cs typeface="Consolas" panose="020B0609020204030204" pitchFamily="49" charset="0"/>
              </a:rPr>
              <a:t>9   </a:t>
            </a:r>
            <a:r>
              <a:rPr lang="en-US" sz="1200" dirty="0">
                <a:latin typeface="Consolas" panose="020B0609020204030204" pitchFamily="49" charset="0"/>
                <a:cs typeface="Consolas" panose="020B0609020204030204" pitchFamily="49" charset="0"/>
              </a:rPr>
              <a:t>xlink.categories.Fish.kbms.dbpedia_fish.templatequeries.enriching.parameter = [URI]</a:t>
            </a:r>
          </a:p>
          <a:p>
            <a:r>
              <a:rPr lang="en-US" sz="1200" dirty="0" smtClean="0">
                <a:latin typeface="Consolas" panose="020B0609020204030204" pitchFamily="49" charset="0"/>
                <a:cs typeface="Consolas" panose="020B0609020204030204" pitchFamily="49" charset="0"/>
              </a:rPr>
              <a:t>10  </a:t>
            </a:r>
            <a:r>
              <a:rPr lang="en-US" sz="1200" dirty="0" err="1">
                <a:latin typeface="Consolas" panose="020B0609020204030204" pitchFamily="49" charset="0"/>
                <a:cs typeface="Consolas" panose="020B0609020204030204" pitchFamily="49" charset="0"/>
              </a:rPr>
              <a:t>xlink.connect.radius</a:t>
            </a:r>
            <a:r>
              <a:rPr lang="en-US" sz="1200" dirty="0">
                <a:latin typeface="Consolas" panose="020B0609020204030204" pitchFamily="49" charset="0"/>
                <a:cs typeface="Consolas" panose="020B0609020204030204" pitchFamily="49" charset="0"/>
              </a:rPr>
              <a:t> = 1</a:t>
            </a:r>
          </a:p>
          <a:p>
            <a:r>
              <a:rPr lang="en-US" sz="1200" dirty="0" smtClean="0">
                <a:latin typeface="Consolas" panose="020B0609020204030204" pitchFamily="49" charset="0"/>
                <a:cs typeface="Consolas" panose="020B0609020204030204" pitchFamily="49" charset="0"/>
              </a:rPr>
              <a:t>11  </a:t>
            </a:r>
            <a:r>
              <a:rPr lang="en-US" sz="1200" dirty="0" err="1">
                <a:latin typeface="Consolas" panose="020B0609020204030204" pitchFamily="49" charset="0"/>
                <a:cs typeface="Consolas" panose="020B0609020204030204" pitchFamily="49" charset="0"/>
              </a:rPr>
              <a:t>xlink.fuzzy</a:t>
            </a:r>
            <a:r>
              <a:rPr lang="en-US" sz="1200" dirty="0">
                <a:latin typeface="Consolas" panose="020B0609020204030204" pitchFamily="49" charset="0"/>
                <a:cs typeface="Consolas" panose="020B0609020204030204" pitchFamily="49" charset="0"/>
              </a:rPr>
              <a:t> = true</a:t>
            </a:r>
          </a:p>
          <a:p>
            <a:r>
              <a:rPr lang="en-US" sz="1200" dirty="0" smtClean="0">
                <a:latin typeface="Consolas" panose="020B0609020204030204" pitchFamily="49" charset="0"/>
                <a:cs typeface="Consolas" panose="020B0609020204030204" pitchFamily="49" charset="0"/>
              </a:rPr>
              <a:t>12  </a:t>
            </a:r>
            <a:r>
              <a:rPr lang="en-US" sz="1200" dirty="0" err="1">
                <a:latin typeface="Consolas" panose="020B0609020204030204" pitchFamily="49" charset="0"/>
                <a:cs typeface="Consolas" panose="020B0609020204030204" pitchFamily="49" charset="0"/>
              </a:rPr>
              <a:t>xlink.fuzzy.value</a:t>
            </a:r>
            <a:r>
              <a:rPr lang="en-US" sz="1200" dirty="0">
                <a:latin typeface="Consolas" panose="020B0609020204030204" pitchFamily="49" charset="0"/>
                <a:cs typeface="Consolas" panose="020B0609020204030204" pitchFamily="49" charset="0"/>
              </a:rPr>
              <a:t> = 0.2</a:t>
            </a:r>
            <a:endParaRPr lang="el-GR" sz="1200" dirty="0">
              <a:latin typeface="Consolas" panose="020B0609020204030204" pitchFamily="49" charset="0"/>
              <a:cs typeface="Consolas" panose="020B0609020204030204" pitchFamily="49" charset="0"/>
            </a:endParaRPr>
          </a:p>
        </p:txBody>
      </p:sp>
      <p:sp>
        <p:nvSpPr>
          <p:cNvPr id="7" name="TextBox 6"/>
          <p:cNvSpPr txBox="1"/>
          <p:nvPr/>
        </p:nvSpPr>
        <p:spPr>
          <a:xfrm>
            <a:off x="3131840" y="1884690"/>
            <a:ext cx="2664296" cy="369332"/>
          </a:xfrm>
          <a:prstGeom prst="rect">
            <a:avLst/>
          </a:prstGeom>
          <a:noFill/>
        </p:spPr>
        <p:txBody>
          <a:bodyPr wrap="square" rtlCol="0">
            <a:spAutoFit/>
          </a:bodyPr>
          <a:lstStyle/>
          <a:p>
            <a:r>
              <a:rPr lang="en-US" b="1" u="sng" dirty="0" smtClean="0">
                <a:latin typeface="Consolas" panose="020B0609020204030204" pitchFamily="49" charset="0"/>
                <a:cs typeface="Consolas" panose="020B0609020204030204" pitchFamily="49" charset="0"/>
              </a:rPr>
              <a:t>x-</a:t>
            </a:r>
            <a:r>
              <a:rPr lang="en-US" b="1" u="sng" dirty="0" err="1" smtClean="0">
                <a:latin typeface="Consolas" panose="020B0609020204030204" pitchFamily="49" charset="0"/>
                <a:cs typeface="Consolas" panose="020B0609020204030204" pitchFamily="49" charset="0"/>
              </a:rPr>
              <a:t>link.properties</a:t>
            </a:r>
            <a:endParaRPr lang="el-GR" b="1" u="sng"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54416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Configurability</a:t>
            </a:r>
            <a:endParaRPr lang="el-GR" dirty="0"/>
          </a:p>
        </p:txBody>
      </p:sp>
      <p:sp>
        <p:nvSpPr>
          <p:cNvPr id="3" name="Content Placeholder 2"/>
          <p:cNvSpPr>
            <a:spLocks noGrp="1"/>
          </p:cNvSpPr>
          <p:nvPr>
            <p:ph idx="1"/>
          </p:nvPr>
        </p:nvSpPr>
        <p:spPr>
          <a:xfrm>
            <a:off x="153989" y="1125538"/>
            <a:ext cx="8857107" cy="5039765"/>
          </a:xfrm>
        </p:spPr>
        <p:txBody>
          <a:bodyPr/>
          <a:lstStyle/>
          <a:p>
            <a:r>
              <a:rPr lang="en-US" dirty="0" smtClean="0"/>
              <a:t>Configuration </a:t>
            </a:r>
            <a:r>
              <a:rPr lang="en-US" b="1" dirty="0" smtClean="0">
                <a:solidFill>
                  <a:schemeClr val="accent2">
                    <a:lumMod val="50000"/>
                  </a:schemeClr>
                </a:solidFill>
              </a:rPr>
              <a:t>API</a:t>
            </a:r>
          </a:p>
          <a:p>
            <a:pPr lvl="1"/>
            <a:r>
              <a:rPr lang="en-US" sz="2200" dirty="0" smtClean="0"/>
              <a:t>X-Link can be dynamically configured (even while a corresponding service is running)</a:t>
            </a:r>
          </a:p>
          <a:p>
            <a:pPr lvl="1"/>
            <a:r>
              <a:rPr lang="en-US" sz="2200" dirty="0" smtClean="0"/>
              <a:t>Supported functions:</a:t>
            </a:r>
          </a:p>
          <a:p>
            <a:pPr lvl="2"/>
            <a:r>
              <a:rPr lang="en-US" sz="1800" i="1" dirty="0" smtClean="0"/>
              <a:t>Add a new category (using a resource class or a SPARQL query)</a:t>
            </a:r>
          </a:p>
          <a:p>
            <a:pPr lvl="2"/>
            <a:r>
              <a:rPr lang="en-US" sz="1800" i="1" dirty="0" smtClean="0"/>
              <a:t>Update an existing </a:t>
            </a:r>
            <a:r>
              <a:rPr lang="en-US" sz="1800" i="1" dirty="0"/>
              <a:t>category </a:t>
            </a:r>
            <a:r>
              <a:rPr lang="en-US" sz="1800" i="1" dirty="0" smtClean="0"/>
              <a:t>(using </a:t>
            </a:r>
            <a:r>
              <a:rPr lang="en-US" sz="1800" i="1" dirty="0"/>
              <a:t>a resource class or a SPARQL </a:t>
            </a:r>
            <a:r>
              <a:rPr lang="en-US" sz="1800" i="1" dirty="0" smtClean="0"/>
              <a:t>query)</a:t>
            </a:r>
            <a:endParaRPr lang="en-US" sz="1800" i="1" dirty="0"/>
          </a:p>
          <a:p>
            <a:pPr lvl="2"/>
            <a:r>
              <a:rPr lang="en-US" sz="1800" i="1" dirty="0" smtClean="0"/>
              <a:t>Remove a category</a:t>
            </a:r>
          </a:p>
          <a:p>
            <a:pPr lvl="2"/>
            <a:r>
              <a:rPr lang="en-US" sz="1800" i="1" dirty="0" smtClean="0"/>
              <a:t>Change the displayed name of a category</a:t>
            </a:r>
          </a:p>
          <a:p>
            <a:pPr lvl="2"/>
            <a:r>
              <a:rPr lang="en-US" sz="1800" i="1" dirty="0" smtClean="0"/>
              <a:t>Set/change the KBMs of a category</a:t>
            </a:r>
          </a:p>
          <a:p>
            <a:pPr lvl="2"/>
            <a:r>
              <a:rPr lang="en-US" sz="1800" i="1" dirty="0" smtClean="0"/>
              <a:t>Set/change the resource classes, the SPARQL queries and the SPARQL template queries of a KBM</a:t>
            </a:r>
          </a:p>
          <a:p>
            <a:pPr lvl="2"/>
            <a:r>
              <a:rPr lang="en-US" sz="1800" i="1" dirty="0" smtClean="0"/>
              <a:t>Set/change the active categories</a:t>
            </a:r>
          </a:p>
          <a:p>
            <a:pPr lvl="2"/>
            <a:r>
              <a:rPr lang="en-US" sz="1800" i="1" dirty="0" smtClean="0"/>
              <a:t>Set/change the value of radius “r”</a:t>
            </a:r>
          </a:p>
          <a:p>
            <a:pPr lvl="2"/>
            <a:r>
              <a:rPr lang="en-US" sz="1800" i="1" dirty="0" smtClean="0"/>
              <a:t>Set/change if fuzzy matching is allowed and the allowed edit distance percentage</a:t>
            </a:r>
            <a:endParaRPr lang="el-GR" sz="1800" i="1"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25</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230512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Portability</a:t>
            </a:r>
            <a:endParaRPr lang="el-GR" dirty="0"/>
          </a:p>
        </p:txBody>
      </p:sp>
      <p:sp>
        <p:nvSpPr>
          <p:cNvPr id="3" name="Content Placeholder 2"/>
          <p:cNvSpPr>
            <a:spLocks noGrp="1"/>
          </p:cNvSpPr>
          <p:nvPr>
            <p:ph idx="1"/>
          </p:nvPr>
        </p:nvSpPr>
        <p:spPr/>
        <p:txBody>
          <a:bodyPr/>
          <a:lstStyle/>
          <a:p>
            <a:r>
              <a:rPr lang="en-US" dirty="0" smtClean="0"/>
              <a:t>The configuration files can be easily exchanged</a:t>
            </a:r>
          </a:p>
          <a:p>
            <a:pPr lvl="1"/>
            <a:r>
              <a:rPr lang="en-US" dirty="0" smtClean="0"/>
              <a:t>Their size is relatively small</a:t>
            </a:r>
          </a:p>
          <a:p>
            <a:pPr lvl="2"/>
            <a:r>
              <a:rPr lang="en-US" sz="1800" i="1" dirty="0" smtClean="0"/>
              <a:t>E.g., for </a:t>
            </a:r>
            <a:r>
              <a:rPr lang="en-US" sz="1800" i="1" dirty="0"/>
              <a:t>supporting 4 categories related to the marine domain, the configuration files have size less than </a:t>
            </a:r>
            <a:r>
              <a:rPr lang="en-US" sz="1800" i="1" dirty="0" smtClean="0"/>
              <a:t>5MB</a:t>
            </a:r>
          </a:p>
          <a:p>
            <a:pPr lvl="1"/>
            <a:r>
              <a:rPr lang="en-US" dirty="0" smtClean="0"/>
              <a:t>The size mainly depends on the number of supported categories and on the number of the named entities in each category</a:t>
            </a:r>
          </a:p>
          <a:p>
            <a:endParaRPr lang="en-US" dirty="0" smtClean="0"/>
          </a:p>
          <a:p>
            <a:r>
              <a:rPr lang="en-US" dirty="0" smtClean="0"/>
              <a:t>X-Link does not store any semantic information (e.g. URIs or RDF triples)</a:t>
            </a:r>
          </a:p>
          <a:p>
            <a:pPr lvl="1"/>
            <a:r>
              <a:rPr lang="en-US" dirty="0" smtClean="0"/>
              <a:t>The entity linking and entity enrichment processes are performed </a:t>
            </a:r>
            <a:br>
              <a:rPr lang="en-US" dirty="0" smtClean="0"/>
            </a:br>
            <a:r>
              <a:rPr lang="en-US" dirty="0" smtClean="0"/>
              <a:t>at real-time</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26</a:t>
            </a:fld>
            <a:endParaRPr lang="el-GR">
              <a:solidFill>
                <a:srgbClr val="FFFFFF"/>
              </a:solidFill>
            </a:endParaRPr>
          </a:p>
        </p:txBody>
      </p:sp>
      <p:sp>
        <p:nvSpPr>
          <p:cNvPr id="5" name="Date Placeholder 4"/>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3733831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l-GR" dirty="0"/>
          </a:p>
        </p:txBody>
      </p:sp>
      <p:sp>
        <p:nvSpPr>
          <p:cNvPr id="3" name="Content Placeholder 2"/>
          <p:cNvSpPr>
            <a:spLocks noGrp="1"/>
          </p:cNvSpPr>
          <p:nvPr>
            <p:ph idx="1"/>
          </p:nvPr>
        </p:nvSpPr>
        <p:spPr/>
        <p:txBody>
          <a:bodyPr/>
          <a:lstStyle/>
          <a:p>
            <a:r>
              <a:rPr lang="en-US" b="1" dirty="0" smtClean="0">
                <a:solidFill>
                  <a:schemeClr val="accent2">
                    <a:lumMod val="50000"/>
                  </a:schemeClr>
                </a:solidFill>
              </a:rPr>
              <a:t>X-Search</a:t>
            </a:r>
            <a:r>
              <a:rPr lang="en-US" dirty="0" smtClean="0"/>
              <a:t> uses the X-Link library in two different contexts:</a:t>
            </a:r>
          </a:p>
          <a:p>
            <a:pPr lvl="1"/>
            <a:r>
              <a:rPr lang="en-US" dirty="0" smtClean="0"/>
              <a:t>In the </a:t>
            </a:r>
            <a:r>
              <a:rPr lang="en-US" b="1" dirty="0" smtClean="0">
                <a:solidFill>
                  <a:schemeClr val="accent1">
                    <a:lumMod val="50000"/>
                  </a:schemeClr>
                </a:solidFill>
              </a:rPr>
              <a:t>marine</a:t>
            </a:r>
            <a:r>
              <a:rPr lang="en-US" dirty="0" smtClean="0"/>
              <a:t> domain  (in the context of the </a:t>
            </a:r>
            <a:r>
              <a:rPr lang="en-US" b="1" dirty="0" err="1" smtClean="0">
                <a:latin typeface="Consolas" panose="020B0609020204030204" pitchFamily="49" charset="0"/>
                <a:cs typeface="Consolas" panose="020B0609020204030204" pitchFamily="49" charset="0"/>
              </a:rPr>
              <a:t>iMarine</a:t>
            </a:r>
            <a:r>
              <a:rPr lang="en-US" dirty="0" smtClean="0"/>
              <a:t> Project)</a:t>
            </a:r>
          </a:p>
          <a:p>
            <a:pPr lvl="2"/>
            <a:r>
              <a:rPr lang="en-US" sz="1800" i="1" dirty="0" smtClean="0"/>
              <a:t>The </a:t>
            </a:r>
            <a:r>
              <a:rPr lang="en-US" sz="1800" b="1" i="1" dirty="0" err="1" smtClean="0"/>
              <a:t>MarineTLO</a:t>
            </a:r>
            <a:r>
              <a:rPr lang="en-US" sz="1800" i="1" dirty="0" smtClean="0"/>
              <a:t>-based warehouse is exploited for entity linking and enrichment</a:t>
            </a:r>
          </a:p>
          <a:p>
            <a:pPr lvl="1"/>
            <a:r>
              <a:rPr lang="en-US" dirty="0" smtClean="0"/>
              <a:t>In </a:t>
            </a:r>
            <a:r>
              <a:rPr lang="en-US" b="1" dirty="0" smtClean="0">
                <a:solidFill>
                  <a:schemeClr val="accent1">
                    <a:lumMod val="50000"/>
                  </a:schemeClr>
                </a:solidFill>
              </a:rPr>
              <a:t>patent</a:t>
            </a:r>
            <a:r>
              <a:rPr lang="en-US" dirty="0" smtClean="0"/>
              <a:t> search (in the context of the </a:t>
            </a:r>
            <a:r>
              <a:rPr lang="en-US" b="1" dirty="0" err="1" smtClean="0">
                <a:latin typeface="Consolas" panose="020B0609020204030204" pitchFamily="49" charset="0"/>
                <a:cs typeface="Consolas" panose="020B0609020204030204" pitchFamily="49" charset="0"/>
              </a:rPr>
              <a:t>PerFedPat</a:t>
            </a:r>
            <a:r>
              <a:rPr lang="en-US" dirty="0" smtClean="0"/>
              <a:t> project)</a:t>
            </a:r>
          </a:p>
          <a:p>
            <a:pPr lvl="2"/>
            <a:r>
              <a:rPr lang="en-US" sz="1800" i="1" dirty="0" smtClean="0"/>
              <a:t>Tailored for medical biology</a:t>
            </a: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27</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grpSp>
        <p:nvGrpSpPr>
          <p:cNvPr id="5" name="Group 4"/>
          <p:cNvGrpSpPr/>
          <p:nvPr/>
        </p:nvGrpSpPr>
        <p:grpSpPr>
          <a:xfrm>
            <a:off x="1547664" y="3153668"/>
            <a:ext cx="6034751" cy="3141211"/>
            <a:chOff x="433636" y="2506712"/>
            <a:chExt cx="8216199" cy="427670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36" y="2506712"/>
              <a:ext cx="8216199" cy="4276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2" t="861" b="15759"/>
            <a:stretch/>
          </p:blipFill>
          <p:spPr bwMode="auto">
            <a:xfrm>
              <a:off x="2489678" y="5031953"/>
              <a:ext cx="4849207" cy="175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descr="C:\Users\pavlos098\Desktop\handcursor.png"/>
            <p:cNvPicPr>
              <a:picLocks noChangeAspect="1" noChangeArrowheads="1"/>
            </p:cNvPicPr>
            <p:nvPr/>
          </p:nvPicPr>
          <p:blipFill>
            <a:blip r:embed="rId5"/>
            <a:srcRect/>
            <a:stretch>
              <a:fillRect/>
            </a:stretch>
          </p:blipFill>
          <p:spPr bwMode="auto">
            <a:xfrm>
              <a:off x="2372996" y="4800256"/>
              <a:ext cx="277813" cy="301625"/>
            </a:xfrm>
            <a:prstGeom prst="rect">
              <a:avLst/>
            </a:prstGeom>
            <a:noFill/>
            <a:ln w="9525">
              <a:noFill/>
              <a:miter lim="800000"/>
              <a:headEnd/>
              <a:tailEnd/>
            </a:ln>
          </p:spPr>
        </p:pic>
      </p:grpSp>
      <p:sp>
        <p:nvSpPr>
          <p:cNvPr id="7" name="Rectangle 6"/>
          <p:cNvSpPr/>
          <p:nvPr/>
        </p:nvSpPr>
        <p:spPr>
          <a:xfrm>
            <a:off x="5037114" y="575722"/>
            <a:ext cx="4110421" cy="369332"/>
          </a:xfrm>
          <a:prstGeom prst="rect">
            <a:avLst/>
          </a:prstGeom>
        </p:spPr>
        <p:txBody>
          <a:bodyPr wrap="none">
            <a:spAutoFit/>
          </a:bodyPr>
          <a:lstStyle/>
          <a:p>
            <a:r>
              <a:rPr lang="en-US" dirty="0">
                <a:solidFill>
                  <a:schemeClr val="accent2">
                    <a:lumMod val="50000"/>
                  </a:schemeClr>
                </a:solidFill>
                <a:latin typeface="Consolas" panose="020B0609020204030204" pitchFamily="49" charset="0"/>
                <a:cs typeface="Consolas" panose="020B0609020204030204" pitchFamily="49" charset="0"/>
              </a:rPr>
              <a:t>http://</a:t>
            </a:r>
            <a:r>
              <a:rPr lang="en-US" dirty="0" smtClean="0">
                <a:solidFill>
                  <a:schemeClr val="accent2">
                    <a:lumMod val="50000"/>
                  </a:schemeClr>
                </a:solidFill>
                <a:latin typeface="Consolas" panose="020B0609020204030204" pitchFamily="49" charset="0"/>
                <a:cs typeface="Consolas" panose="020B0609020204030204" pitchFamily="49" charset="0"/>
              </a:rPr>
              <a:t>62.217.127.118/</a:t>
            </a:r>
            <a:r>
              <a:rPr lang="en-US" b="1" dirty="0" smtClean="0">
                <a:solidFill>
                  <a:schemeClr val="accent2">
                    <a:lumMod val="50000"/>
                  </a:schemeClr>
                </a:solidFill>
                <a:latin typeface="Consolas" panose="020B0609020204030204" pitchFamily="49" charset="0"/>
                <a:cs typeface="Consolas" panose="020B0609020204030204" pitchFamily="49" charset="0"/>
              </a:rPr>
              <a:t>x-search</a:t>
            </a:r>
            <a:endParaRPr lang="el-GR" dirty="0">
              <a:solidFill>
                <a:schemeClr val="accent2">
                  <a:lumMod val="50000"/>
                </a:schemeClr>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86742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l-GR" dirty="0"/>
          </a:p>
        </p:txBody>
      </p:sp>
      <p:sp>
        <p:nvSpPr>
          <p:cNvPr id="3" name="Content Placeholder 2"/>
          <p:cNvSpPr>
            <a:spLocks noGrp="1"/>
          </p:cNvSpPr>
          <p:nvPr>
            <p:ph idx="1"/>
          </p:nvPr>
        </p:nvSpPr>
        <p:spPr>
          <a:xfrm>
            <a:off x="179389" y="1239838"/>
            <a:ext cx="8785225" cy="5111774"/>
          </a:xfrm>
        </p:spPr>
        <p:txBody>
          <a:bodyPr>
            <a:normAutofit fontScale="92500" lnSpcReduction="20000"/>
          </a:bodyPr>
          <a:lstStyle/>
          <a:p>
            <a:r>
              <a:rPr lang="en-US" sz="3200" dirty="0" smtClean="0">
                <a:solidFill>
                  <a:schemeClr val="bg1">
                    <a:lumMod val="85000"/>
                  </a:schemeClr>
                </a:solidFill>
              </a:rPr>
              <a:t>Introduction</a:t>
            </a:r>
          </a:p>
          <a:p>
            <a:pPr lvl="1"/>
            <a:r>
              <a:rPr lang="en-US" sz="2200" i="1" dirty="0" smtClean="0">
                <a:solidFill>
                  <a:schemeClr val="bg1">
                    <a:lumMod val="85000"/>
                  </a:schemeClr>
                </a:solidFill>
              </a:rPr>
              <a:t>Named entity extraction / Motivation / Contribution</a:t>
            </a:r>
          </a:p>
          <a:p>
            <a:pPr marL="457200" lvl="1" indent="0">
              <a:buNone/>
            </a:pPr>
            <a:endParaRPr lang="en-US" sz="2200" dirty="0" smtClean="0">
              <a:solidFill>
                <a:schemeClr val="bg1">
                  <a:lumMod val="85000"/>
                </a:schemeClr>
              </a:solidFill>
            </a:endParaRPr>
          </a:p>
          <a:p>
            <a:r>
              <a:rPr lang="en-US" sz="3200" dirty="0" smtClean="0">
                <a:solidFill>
                  <a:schemeClr val="bg1">
                    <a:lumMod val="85000"/>
                  </a:schemeClr>
                </a:solidFill>
              </a:rPr>
              <a:t>The proposed approach</a:t>
            </a:r>
          </a:p>
          <a:p>
            <a:pPr lvl="1"/>
            <a:r>
              <a:rPr lang="en-US" sz="2200" i="1" dirty="0" smtClean="0">
                <a:solidFill>
                  <a:schemeClr val="bg1">
                    <a:lumMod val="85000"/>
                  </a:schemeClr>
                </a:solidFill>
              </a:rPr>
              <a:t>The configuration model</a:t>
            </a:r>
          </a:p>
          <a:p>
            <a:pPr marL="457200" lvl="1" indent="0">
              <a:buNone/>
            </a:pPr>
            <a:endParaRPr lang="en-US" sz="2200" dirty="0" smtClean="0">
              <a:solidFill>
                <a:schemeClr val="bg1">
                  <a:lumMod val="85000"/>
                </a:schemeClr>
              </a:solidFill>
            </a:endParaRPr>
          </a:p>
          <a:p>
            <a:r>
              <a:rPr lang="en-US" sz="3200" dirty="0" smtClean="0">
                <a:solidFill>
                  <a:schemeClr val="bg1">
                    <a:lumMod val="85000"/>
                  </a:schemeClr>
                </a:solidFill>
              </a:rPr>
              <a:t>The system X-Link</a:t>
            </a:r>
          </a:p>
          <a:p>
            <a:pPr lvl="1"/>
            <a:r>
              <a:rPr lang="en-US" sz="2200" i="1" dirty="0" smtClean="0">
                <a:solidFill>
                  <a:schemeClr val="bg1">
                    <a:lumMod val="85000"/>
                  </a:schemeClr>
                </a:solidFill>
              </a:rPr>
              <a:t>Architecture / Functionality / Configurability / Applications</a:t>
            </a:r>
          </a:p>
          <a:p>
            <a:pPr marL="457200" lvl="1" indent="0">
              <a:buNone/>
            </a:pPr>
            <a:endParaRPr lang="en-US" sz="2200" dirty="0" smtClean="0"/>
          </a:p>
          <a:p>
            <a:r>
              <a:rPr lang="en-US" sz="3200" dirty="0" smtClean="0"/>
              <a:t>Evaluation</a:t>
            </a:r>
          </a:p>
          <a:p>
            <a:pPr lvl="1"/>
            <a:r>
              <a:rPr lang="en-US" sz="2200" i="1" dirty="0" smtClean="0"/>
              <a:t>User study / Case study</a:t>
            </a:r>
          </a:p>
          <a:p>
            <a:pPr marL="457200" lvl="1" indent="0">
              <a:buNone/>
            </a:pPr>
            <a:endParaRPr lang="en-US" sz="2200" dirty="0" smtClean="0"/>
          </a:p>
          <a:p>
            <a:r>
              <a:rPr lang="en-US" sz="3200" dirty="0" smtClean="0">
                <a:solidFill>
                  <a:schemeClr val="bg1">
                    <a:lumMod val="85000"/>
                  </a:schemeClr>
                </a:solidFill>
              </a:rPr>
              <a:t>Conclusion</a:t>
            </a:r>
            <a:r>
              <a:rPr lang="en-US" sz="3200" dirty="0">
                <a:solidFill>
                  <a:schemeClr val="bg1">
                    <a:lumMod val="85000"/>
                  </a:schemeClr>
                </a:solidFill>
              </a:rPr>
              <a:t> </a:t>
            </a:r>
            <a:r>
              <a:rPr lang="en-US" sz="3200" dirty="0" smtClean="0">
                <a:solidFill>
                  <a:schemeClr val="bg1">
                    <a:lumMod val="85000"/>
                  </a:schemeClr>
                </a:solidFill>
              </a:rPr>
              <a:t>and Future Research</a:t>
            </a: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28</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2159011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Task-based User Study</a:t>
            </a:r>
            <a:endParaRPr lang="el-GR" dirty="0"/>
          </a:p>
        </p:txBody>
      </p:sp>
      <p:sp>
        <p:nvSpPr>
          <p:cNvPr id="3" name="Content Placeholder 2"/>
          <p:cNvSpPr>
            <a:spLocks noGrp="1"/>
          </p:cNvSpPr>
          <p:nvPr>
            <p:ph idx="1"/>
          </p:nvPr>
        </p:nvSpPr>
        <p:spPr>
          <a:xfrm>
            <a:off x="179389" y="1125538"/>
            <a:ext cx="8785225" cy="5255790"/>
          </a:xfrm>
        </p:spPr>
        <p:txBody>
          <a:bodyPr>
            <a:normAutofit/>
          </a:bodyPr>
          <a:lstStyle/>
          <a:p>
            <a:r>
              <a:rPr lang="en-US" dirty="0" smtClean="0"/>
              <a:t>Purpose:</a:t>
            </a:r>
          </a:p>
          <a:p>
            <a:pPr lvl="1"/>
            <a:r>
              <a:rPr lang="en-US" dirty="0" smtClean="0"/>
              <a:t>Test the usability of the proposed approach</a:t>
            </a:r>
          </a:p>
          <a:p>
            <a:pPr lvl="1"/>
            <a:r>
              <a:rPr lang="en-US" dirty="0" smtClean="0"/>
              <a:t>Identify usability problems </a:t>
            </a:r>
          </a:p>
          <a:p>
            <a:r>
              <a:rPr lang="en-US" dirty="0" smtClean="0"/>
              <a:t>X-Link was deployed as a Web application configured for the marine domain</a:t>
            </a:r>
            <a:endParaRPr lang="en-US" dirty="0"/>
          </a:p>
          <a:p>
            <a:pPr lvl="1"/>
            <a:r>
              <a:rPr lang="en-US" dirty="0" smtClean="0"/>
              <a:t>Identification of Fish Species in a text or Web page</a:t>
            </a:r>
          </a:p>
          <a:p>
            <a:pPr lvl="1"/>
            <a:r>
              <a:rPr lang="en-US" dirty="0" smtClean="0"/>
              <a:t>Entity Linking, Entity Enrichment </a:t>
            </a:r>
          </a:p>
          <a:p>
            <a:pPr lvl="1"/>
            <a:r>
              <a:rPr lang="en-US" dirty="0" smtClean="0"/>
              <a:t>The administrator can change the configuration through an administration page</a:t>
            </a:r>
          </a:p>
          <a:p>
            <a:pPr marL="457200" lvl="1" indent="0">
              <a:buNone/>
            </a:pPr>
            <a:endParaRPr lang="en-US" dirty="0" smtClean="0"/>
          </a:p>
          <a:p>
            <a:pPr marL="0" indent="0" algn="ctr">
              <a:buNone/>
            </a:pPr>
            <a:r>
              <a:rPr lang="en-US" sz="2800" u="sng" dirty="0" smtClean="0">
                <a:solidFill>
                  <a:schemeClr val="accent2">
                    <a:lumMod val="50000"/>
                  </a:schemeClr>
                </a:solidFill>
              </a:rPr>
              <a:t>Target User:</a:t>
            </a:r>
            <a:r>
              <a:rPr lang="en-US" sz="2800" dirty="0" smtClean="0">
                <a:solidFill>
                  <a:schemeClr val="accent2">
                    <a:lumMod val="50000"/>
                  </a:schemeClr>
                </a:solidFill>
              </a:rPr>
              <a:t>  </a:t>
            </a:r>
          </a:p>
          <a:p>
            <a:pPr marL="0" indent="0" algn="ctr">
              <a:buNone/>
            </a:pPr>
            <a:r>
              <a:rPr lang="en-US" i="1" dirty="0" smtClean="0">
                <a:solidFill>
                  <a:schemeClr val="tx1">
                    <a:lumMod val="95000"/>
                    <a:lumOff val="5000"/>
                  </a:schemeClr>
                </a:solidFill>
              </a:rPr>
              <a:t>An </a:t>
            </a:r>
            <a:r>
              <a:rPr lang="en-US" i="1" u="sng" dirty="0" smtClean="0">
                <a:solidFill>
                  <a:schemeClr val="tx1">
                    <a:lumMod val="95000"/>
                    <a:lumOff val="5000"/>
                  </a:schemeClr>
                </a:solidFill>
              </a:rPr>
              <a:t>administrator</a:t>
            </a:r>
            <a:r>
              <a:rPr lang="en-US" i="1" dirty="0" smtClean="0">
                <a:solidFill>
                  <a:schemeClr val="tx1">
                    <a:lumMod val="95000"/>
                    <a:lumOff val="5000"/>
                  </a:schemeClr>
                </a:solidFill>
              </a:rPr>
              <a:t> or a </a:t>
            </a:r>
            <a:r>
              <a:rPr lang="en-US" i="1" u="sng" dirty="0" smtClean="0">
                <a:solidFill>
                  <a:schemeClr val="tx1">
                    <a:lumMod val="95000"/>
                    <a:lumOff val="5000"/>
                  </a:schemeClr>
                </a:solidFill>
              </a:rPr>
              <a:t>developer</a:t>
            </a:r>
            <a:r>
              <a:rPr lang="en-US" i="1" dirty="0" smtClean="0">
                <a:solidFill>
                  <a:schemeClr val="tx1">
                    <a:lumMod val="95000"/>
                    <a:lumOff val="5000"/>
                  </a:schemeClr>
                </a:solidFill>
              </a:rPr>
              <a:t> who wants to use X-Link for </a:t>
            </a:r>
          </a:p>
          <a:p>
            <a:pPr marL="0" indent="0" algn="ctr">
              <a:buNone/>
            </a:pPr>
            <a:r>
              <a:rPr lang="en-US" i="1" dirty="0" smtClean="0">
                <a:solidFill>
                  <a:schemeClr val="tx1">
                    <a:lumMod val="95000"/>
                    <a:lumOff val="5000"/>
                  </a:schemeClr>
                </a:solidFill>
              </a:rPr>
              <a:t>building and dynamically configuring an application</a:t>
            </a: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29</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405441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Named Entity Extraction </a:t>
            </a:r>
            <a:endParaRPr lang="el-GR" dirty="0"/>
          </a:p>
        </p:txBody>
      </p:sp>
      <p:sp>
        <p:nvSpPr>
          <p:cNvPr id="3" name="Content Placeholder 2"/>
          <p:cNvSpPr>
            <a:spLocks noGrp="1"/>
          </p:cNvSpPr>
          <p:nvPr>
            <p:ph idx="1"/>
          </p:nvPr>
        </p:nvSpPr>
        <p:spPr>
          <a:xfrm>
            <a:off x="179389" y="1125538"/>
            <a:ext cx="8785225" cy="5255790"/>
          </a:xfrm>
        </p:spPr>
        <p:txBody>
          <a:bodyPr>
            <a:normAutofit/>
          </a:bodyPr>
          <a:lstStyle/>
          <a:p>
            <a:r>
              <a:rPr lang="en-US" dirty="0" smtClean="0"/>
              <a:t>Named Entity Extraction (NEE) is the process of </a:t>
            </a:r>
            <a:r>
              <a:rPr lang="en-US" dirty="0" smtClean="0">
                <a:solidFill>
                  <a:schemeClr val="accent1">
                    <a:lumMod val="50000"/>
                  </a:schemeClr>
                </a:solidFill>
              </a:rPr>
              <a:t>identifying</a:t>
            </a:r>
            <a:r>
              <a:rPr lang="en-US" dirty="0" smtClean="0"/>
              <a:t> </a:t>
            </a:r>
            <a:r>
              <a:rPr lang="en-US" dirty="0" smtClean="0">
                <a:solidFill>
                  <a:schemeClr val="accent1">
                    <a:lumMod val="50000"/>
                  </a:schemeClr>
                </a:solidFill>
              </a:rPr>
              <a:t>entities</a:t>
            </a:r>
            <a:r>
              <a:rPr lang="en-US" dirty="0" smtClean="0"/>
              <a:t> in texts and </a:t>
            </a:r>
            <a:r>
              <a:rPr lang="en-US" dirty="0" smtClean="0">
                <a:solidFill>
                  <a:schemeClr val="accent1">
                    <a:lumMod val="50000"/>
                  </a:schemeClr>
                </a:solidFill>
              </a:rPr>
              <a:t>linking</a:t>
            </a:r>
            <a:r>
              <a:rPr lang="en-US" dirty="0" smtClean="0"/>
              <a:t> them to related semantic resources</a:t>
            </a:r>
          </a:p>
          <a:p>
            <a:r>
              <a:rPr lang="en-US" dirty="0" smtClean="0"/>
              <a:t>Useful in many applications:</a:t>
            </a:r>
          </a:p>
          <a:p>
            <a:pPr lvl="1"/>
            <a:r>
              <a:rPr lang="en-US" i="1" dirty="0" smtClean="0"/>
              <a:t>Annotating documents, Question answering, Results post-processing, …</a:t>
            </a:r>
            <a:endParaRPr lang="en-US" i="1" dirty="0"/>
          </a:p>
          <a:p>
            <a:pPr lvl="1"/>
            <a:endParaRPr lang="en-US" sz="500" i="1" dirty="0" smtClean="0"/>
          </a:p>
          <a:p>
            <a:r>
              <a:rPr lang="en-US" dirty="0" smtClean="0"/>
              <a:t>The </a:t>
            </a:r>
            <a:r>
              <a:rPr lang="en-US" dirty="0" smtClean="0">
                <a:solidFill>
                  <a:schemeClr val="accent1">
                    <a:lumMod val="50000"/>
                  </a:schemeClr>
                </a:solidFill>
              </a:rPr>
              <a:t>Semantic Web </a:t>
            </a:r>
            <a:r>
              <a:rPr lang="en-US" dirty="0" smtClean="0"/>
              <a:t>realization highly depends on the availability of metadata (</a:t>
            </a:r>
            <a:r>
              <a:rPr lang="en-US" dirty="0" smtClean="0">
                <a:solidFill>
                  <a:schemeClr val="accent1">
                    <a:lumMod val="50000"/>
                  </a:schemeClr>
                </a:solidFill>
              </a:rPr>
              <a:t>structured content in general</a:t>
            </a:r>
            <a:r>
              <a:rPr lang="en-US" dirty="0" smtClean="0"/>
              <a:t>) describing Web content</a:t>
            </a:r>
          </a:p>
          <a:p>
            <a:pPr lvl="1"/>
            <a:r>
              <a:rPr lang="en-US" dirty="0"/>
              <a:t>A NEE system can automate the extraction of structured data from Web </a:t>
            </a:r>
            <a:r>
              <a:rPr lang="en-US" dirty="0" smtClean="0"/>
              <a:t>content</a:t>
            </a:r>
          </a:p>
          <a:p>
            <a:pPr lvl="1"/>
            <a:endParaRPr lang="en-US" sz="800" dirty="0" smtClean="0"/>
          </a:p>
          <a:p>
            <a:r>
              <a:rPr lang="en-US" dirty="0" smtClean="0"/>
              <a:t>A lot of information about named entities is already available as </a:t>
            </a:r>
            <a:r>
              <a:rPr lang="en-US" dirty="0" smtClean="0">
                <a:solidFill>
                  <a:schemeClr val="accent1">
                    <a:lumMod val="50000"/>
                  </a:schemeClr>
                </a:solidFill>
              </a:rPr>
              <a:t>Linked Open Data</a:t>
            </a:r>
            <a:r>
              <a:rPr lang="en-US" dirty="0" smtClean="0"/>
              <a:t> (</a:t>
            </a:r>
            <a:r>
              <a:rPr lang="en-US" dirty="0" smtClean="0">
                <a:solidFill>
                  <a:schemeClr val="accent1">
                    <a:lumMod val="50000"/>
                  </a:schemeClr>
                </a:solidFill>
              </a:rPr>
              <a:t>LOD</a:t>
            </a:r>
            <a:r>
              <a:rPr lang="en-US" dirty="0" smtClean="0"/>
              <a:t>)</a:t>
            </a:r>
          </a:p>
          <a:p>
            <a:pPr lvl="1"/>
            <a:r>
              <a:rPr lang="en-US" dirty="0" smtClean="0"/>
              <a:t>The exploitation of LOD by a NEE system can bring wide coverage and fresh information</a:t>
            </a: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3</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2379545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Task-based User </a:t>
            </a:r>
            <a:r>
              <a:rPr lang="en-US" dirty="0" smtClean="0"/>
              <a:t>Study – The Web Application</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30</a:t>
            </a:fld>
            <a:endParaRPr lang="el-GR">
              <a:solidFill>
                <a:srgbClr val="FFFFFF"/>
              </a:solidFill>
            </a:endParaRPr>
          </a:p>
        </p:txBody>
      </p:sp>
      <p:sp>
        <p:nvSpPr>
          <p:cNvPr id="5" name="Date Placeholder 4"/>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3527" y="1319388"/>
            <a:ext cx="6782921" cy="42540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148" y="2002792"/>
            <a:ext cx="3371850" cy="3762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r="24953"/>
          <a:stretch/>
        </p:blipFill>
        <p:spPr bwMode="auto">
          <a:xfrm>
            <a:off x="798895" y="1566122"/>
            <a:ext cx="4249081" cy="46973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091518" y="1246818"/>
            <a:ext cx="1554435" cy="58794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5522875" y="2478944"/>
            <a:ext cx="1413123" cy="3803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49805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9" presetClass="emph" presetSubtype="0" nodeType="withEffect">
                                  <p:stCondLst>
                                    <p:cond delay="0"/>
                                  </p:stCondLst>
                                  <p:childTnLst>
                                    <p:set>
                                      <p:cBhvr rctx="PPT">
                                        <p:cTn id="12" dur="indefinite"/>
                                        <p:tgtEl>
                                          <p:spTgt spid="2050"/>
                                        </p:tgtEl>
                                        <p:attrNameLst>
                                          <p:attrName>style.opacity</p:attrName>
                                        </p:attrNameLst>
                                      </p:cBhvr>
                                      <p:to>
                                        <p:strVal val="0.5"/>
                                      </p:to>
                                    </p:set>
                                    <p:animEffect filter="image" prLst="opacity: 0.5">
                                      <p:cBhvr rctx="IE">
                                        <p:cTn id="13" dur="indefinite"/>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xit" presetSubtype="0" fill="hold" grpId="1"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Task-based User Study – </a:t>
            </a:r>
            <a:r>
              <a:rPr lang="en-US" dirty="0" smtClean="0">
                <a:solidFill>
                  <a:schemeClr val="accent1">
                    <a:lumMod val="50000"/>
                  </a:schemeClr>
                </a:solidFill>
              </a:rPr>
              <a:t>Setting</a:t>
            </a:r>
            <a:endParaRPr lang="el-GR" dirty="0">
              <a:solidFill>
                <a:schemeClr val="accent1">
                  <a:lumMod val="50000"/>
                </a:schemeClr>
              </a:solidFill>
            </a:endParaRPr>
          </a:p>
        </p:txBody>
      </p:sp>
      <p:sp>
        <p:nvSpPr>
          <p:cNvPr id="3" name="Content Placeholder 2"/>
          <p:cNvSpPr>
            <a:spLocks noGrp="1"/>
          </p:cNvSpPr>
          <p:nvPr>
            <p:ph idx="1"/>
          </p:nvPr>
        </p:nvSpPr>
        <p:spPr>
          <a:xfrm>
            <a:off x="179389" y="1125538"/>
            <a:ext cx="8785225" cy="5255790"/>
          </a:xfrm>
        </p:spPr>
        <p:txBody>
          <a:bodyPr>
            <a:normAutofit fontScale="92500" lnSpcReduction="10000"/>
          </a:bodyPr>
          <a:lstStyle/>
          <a:p>
            <a:r>
              <a:rPr lang="en-US" dirty="0" smtClean="0"/>
              <a:t>11 subjects (23-34 years old) with computer science background, and basic knowledge of Linked Data and SPARQL</a:t>
            </a:r>
          </a:p>
          <a:p>
            <a:r>
              <a:rPr lang="en-US" dirty="0" smtClean="0"/>
              <a:t>5-minute demonstration of the application and its functionality</a:t>
            </a:r>
          </a:p>
          <a:p>
            <a:r>
              <a:rPr lang="en-US" dirty="0" smtClean="0"/>
              <a:t>Tasks:</a:t>
            </a:r>
          </a:p>
          <a:p>
            <a:pPr lvl="1"/>
            <a:r>
              <a:rPr lang="en-US" b="1" dirty="0" smtClean="0"/>
              <a:t>(T1) </a:t>
            </a:r>
            <a:r>
              <a:rPr lang="en-US" dirty="0" smtClean="0"/>
              <a:t>Add a new category of entities</a:t>
            </a:r>
          </a:p>
          <a:p>
            <a:pPr lvl="1"/>
            <a:r>
              <a:rPr lang="en-US" b="1" dirty="0"/>
              <a:t>(</a:t>
            </a:r>
            <a:r>
              <a:rPr lang="en-US" b="1" dirty="0" smtClean="0"/>
              <a:t>T2) </a:t>
            </a:r>
            <a:r>
              <a:rPr lang="en-US" dirty="0" smtClean="0"/>
              <a:t>Update a category</a:t>
            </a:r>
          </a:p>
          <a:p>
            <a:pPr lvl="1"/>
            <a:r>
              <a:rPr lang="en-US" b="1" dirty="0"/>
              <a:t>(</a:t>
            </a:r>
            <a:r>
              <a:rPr lang="en-US" b="1" dirty="0" smtClean="0"/>
              <a:t>T3) </a:t>
            </a:r>
            <a:r>
              <a:rPr lang="en-US" dirty="0" smtClean="0"/>
              <a:t>Specify how to link the identified entities of a category</a:t>
            </a:r>
          </a:p>
          <a:p>
            <a:pPr lvl="1"/>
            <a:r>
              <a:rPr lang="en-US" b="1" dirty="0"/>
              <a:t>(</a:t>
            </a:r>
            <a:r>
              <a:rPr lang="en-US" b="1" dirty="0" smtClean="0"/>
              <a:t>T4) </a:t>
            </a:r>
            <a:r>
              <a:rPr lang="en-US" dirty="0" smtClean="0"/>
              <a:t>Specify how to enrich the entity URIs of a category</a:t>
            </a:r>
          </a:p>
          <a:p>
            <a:pPr lvl="1"/>
            <a:r>
              <a:rPr lang="en-US" b="1" dirty="0"/>
              <a:t>(</a:t>
            </a:r>
            <a:r>
              <a:rPr lang="en-US" b="1" dirty="0" smtClean="0"/>
              <a:t>T5) </a:t>
            </a:r>
            <a:r>
              <a:rPr lang="en-US" dirty="0" smtClean="0"/>
              <a:t>Inspect the connectivity of the entity URIs (for r=1)</a:t>
            </a:r>
          </a:p>
          <a:p>
            <a:r>
              <a:rPr lang="en-US" dirty="0" smtClean="0"/>
              <a:t>The endpoint and the required RDF classes/properties are given</a:t>
            </a:r>
          </a:p>
          <a:p>
            <a:pPr lvl="1"/>
            <a:r>
              <a:rPr lang="en-US" dirty="0" smtClean="0"/>
              <a:t>Since our objective was not to evaluate the ability of the user to find related semantic information </a:t>
            </a:r>
          </a:p>
          <a:p>
            <a:r>
              <a:rPr lang="en-US" dirty="0" smtClean="0"/>
              <a:t>We recorded:</a:t>
            </a:r>
          </a:p>
          <a:p>
            <a:pPr lvl="1"/>
            <a:r>
              <a:rPr lang="en-US" dirty="0" smtClean="0"/>
              <a:t>Whether the subjects succeeded to complete each task</a:t>
            </a:r>
          </a:p>
          <a:p>
            <a:pPr lvl="1"/>
            <a:r>
              <a:rPr lang="en-US" dirty="0" smtClean="0"/>
              <a:t>The time to successfully accomplish each task</a:t>
            </a: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31</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1821351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Task-based User Study – </a:t>
            </a:r>
            <a:r>
              <a:rPr lang="en-US" dirty="0" smtClean="0">
                <a:solidFill>
                  <a:schemeClr val="accent1">
                    <a:lumMod val="50000"/>
                  </a:schemeClr>
                </a:solidFill>
              </a:rPr>
              <a:t>Scenario </a:t>
            </a:r>
            <a:endParaRPr lang="el-GR" dirty="0">
              <a:solidFill>
                <a:schemeClr val="accent1">
                  <a:lumMod val="50000"/>
                </a:schemeClr>
              </a:solidFill>
            </a:endParaRPr>
          </a:p>
        </p:txBody>
      </p:sp>
      <p:sp>
        <p:nvSpPr>
          <p:cNvPr id="3" name="Content Placeholder 2"/>
          <p:cNvSpPr>
            <a:spLocks noGrp="1"/>
          </p:cNvSpPr>
          <p:nvPr>
            <p:ph idx="1"/>
          </p:nvPr>
        </p:nvSpPr>
        <p:spPr/>
        <p:txBody>
          <a:bodyPr>
            <a:normAutofit/>
          </a:bodyPr>
          <a:lstStyle/>
          <a:p>
            <a:pPr marL="0" indent="0">
              <a:buNone/>
            </a:pPr>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32</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
        <p:nvSpPr>
          <p:cNvPr id="5" name="Rectangle 4"/>
          <p:cNvSpPr/>
          <p:nvPr/>
        </p:nvSpPr>
        <p:spPr>
          <a:xfrm>
            <a:off x="107504" y="1556792"/>
            <a:ext cx="8856984" cy="4154984"/>
          </a:xfrm>
          <a:prstGeom prst="rect">
            <a:avLst/>
          </a:prstGeom>
        </p:spPr>
        <p:txBody>
          <a:bodyPr wrap="square">
            <a:spAutoFit/>
          </a:bodyPr>
          <a:lstStyle/>
          <a:p>
            <a:pPr algn="ctr"/>
            <a:r>
              <a:rPr lang="en-US" sz="2200" i="1" dirty="0" smtClean="0">
                <a:latin typeface="Times New Roman" panose="02020603050405020304" pitchFamily="18" charset="0"/>
                <a:cs typeface="Times New Roman" panose="02020603050405020304" pitchFamily="18" charset="0"/>
              </a:rPr>
              <a:t>Consider </a:t>
            </a:r>
            <a:r>
              <a:rPr lang="en-US" sz="2200" i="1" dirty="0">
                <a:latin typeface="Times New Roman" panose="02020603050405020304" pitchFamily="18" charset="0"/>
                <a:cs typeface="Times New Roman" panose="02020603050405020304" pitchFamily="18" charset="0"/>
              </a:rPr>
              <a:t>that </a:t>
            </a:r>
            <a:r>
              <a:rPr lang="en-US" sz="2200" i="1" dirty="0" smtClean="0">
                <a:latin typeface="Times New Roman" panose="02020603050405020304" pitchFamily="18" charset="0"/>
                <a:cs typeface="Times New Roman" panose="02020603050405020304" pitchFamily="18" charset="0"/>
              </a:rPr>
              <a:t>you </a:t>
            </a:r>
            <a:r>
              <a:rPr lang="en-US" sz="2200" i="1" dirty="0">
                <a:latin typeface="Times New Roman" panose="02020603050405020304" pitchFamily="18" charset="0"/>
                <a:cs typeface="Times New Roman" panose="02020603050405020304" pitchFamily="18" charset="0"/>
              </a:rPr>
              <a:t>are the </a:t>
            </a:r>
            <a:r>
              <a:rPr lang="en-US" sz="2200" i="1" dirty="0" smtClean="0">
                <a:latin typeface="Times New Roman" panose="02020603050405020304" pitchFamily="18" charset="0"/>
                <a:cs typeface="Times New Roman" panose="02020603050405020304" pitchFamily="18" charset="0"/>
              </a:rPr>
              <a:t>administrator of </a:t>
            </a:r>
            <a:r>
              <a:rPr lang="en-US" sz="2200" i="1" dirty="0">
                <a:latin typeface="Times New Roman" panose="02020603050405020304" pitchFamily="18" charset="0"/>
                <a:cs typeface="Times New Roman" panose="02020603050405020304" pitchFamily="18" charset="0"/>
              </a:rPr>
              <a:t>an application that </a:t>
            </a:r>
            <a:r>
              <a:rPr lang="en-US" sz="2200" i="1" dirty="0" smtClean="0">
                <a:latin typeface="Times New Roman" panose="02020603050405020304" pitchFamily="18" charset="0"/>
                <a:cs typeface="Times New Roman" panose="02020603050405020304" pitchFamily="18" charset="0"/>
              </a:rPr>
              <a:t>can identify Fish names  </a:t>
            </a:r>
            <a:r>
              <a:rPr lang="en-US" sz="2200" i="1" dirty="0">
                <a:latin typeface="Times New Roman" panose="02020603050405020304" pitchFamily="18" charset="0"/>
                <a:cs typeface="Times New Roman" panose="02020603050405020304" pitchFamily="18" charset="0"/>
              </a:rPr>
              <a:t>(currently supporting only the English language</a:t>
            </a:r>
            <a:r>
              <a:rPr lang="en-US" sz="2200" i="1" dirty="0" smtClean="0">
                <a:latin typeface="Times New Roman" panose="02020603050405020304" pitchFamily="18" charset="0"/>
                <a:cs typeface="Times New Roman" panose="02020603050405020304" pitchFamily="18" charset="0"/>
              </a:rPr>
              <a:t>) in </a:t>
            </a:r>
            <a:r>
              <a:rPr lang="en-US" sz="2200" i="1" dirty="0">
                <a:latin typeface="Times New Roman" panose="02020603050405020304" pitchFamily="18" charset="0"/>
                <a:cs typeface="Times New Roman" panose="02020603050405020304" pitchFamily="18" charset="0"/>
              </a:rPr>
              <a:t>Web pages</a:t>
            </a:r>
            <a:r>
              <a:rPr lang="en-US" sz="2200" i="1" dirty="0" smtClean="0">
                <a:latin typeface="Times New Roman" panose="02020603050405020304" pitchFamily="18" charset="0"/>
                <a:cs typeface="Times New Roman" panose="02020603050405020304" pitchFamily="18" charset="0"/>
              </a:rPr>
              <a:t>. </a:t>
            </a:r>
          </a:p>
          <a:p>
            <a:pPr algn="ctr"/>
            <a:endParaRPr lang="en-US" sz="2200" i="1" dirty="0" smtClean="0">
              <a:latin typeface="Times New Roman" panose="02020603050405020304" pitchFamily="18" charset="0"/>
              <a:cs typeface="Times New Roman" panose="02020603050405020304" pitchFamily="18" charset="0"/>
            </a:endParaRPr>
          </a:p>
          <a:p>
            <a:pPr algn="ctr"/>
            <a:r>
              <a:rPr lang="en-US" sz="2200" i="1" dirty="0" smtClean="0">
                <a:latin typeface="Times New Roman" panose="02020603050405020304" pitchFamily="18" charset="0"/>
                <a:cs typeface="Times New Roman" panose="02020603050405020304" pitchFamily="18" charset="0"/>
              </a:rPr>
              <a:t>You </a:t>
            </a:r>
            <a:r>
              <a:rPr lang="en-US" sz="2200" i="1" dirty="0">
                <a:latin typeface="Times New Roman" panose="02020603050405020304" pitchFamily="18" charset="0"/>
                <a:cs typeface="Times New Roman" panose="02020603050405020304" pitchFamily="18" charset="0"/>
              </a:rPr>
              <a:t>have been asked to perform some changes. Specifically</a:t>
            </a:r>
            <a:r>
              <a:rPr lang="en-US" sz="2200" i="1" dirty="0" smtClean="0">
                <a:latin typeface="Times New Roman" panose="02020603050405020304" pitchFamily="18" charset="0"/>
                <a:cs typeface="Times New Roman" panose="02020603050405020304" pitchFamily="18" charset="0"/>
              </a:rPr>
              <a:t>, by </a:t>
            </a:r>
            <a:r>
              <a:rPr lang="en-US" sz="2200" i="1" dirty="0">
                <a:latin typeface="Times New Roman" panose="02020603050405020304" pitchFamily="18" charset="0"/>
                <a:cs typeface="Times New Roman" panose="02020603050405020304" pitchFamily="18" charset="0"/>
              </a:rPr>
              <a:t>exploiting </a:t>
            </a:r>
            <a:r>
              <a:rPr lang="en-US" sz="2200" i="1" dirty="0">
                <a:solidFill>
                  <a:schemeClr val="accent1">
                    <a:lumMod val="75000"/>
                  </a:schemeClr>
                </a:solidFill>
                <a:latin typeface="Times New Roman" panose="02020603050405020304" pitchFamily="18" charset="0"/>
                <a:cs typeface="Times New Roman" panose="02020603050405020304" pitchFamily="18" charset="0"/>
              </a:rPr>
              <a:t>DBpedia</a:t>
            </a:r>
            <a:r>
              <a:rPr lang="en-US" sz="2200" i="1" dirty="0">
                <a:latin typeface="Times New Roman" panose="02020603050405020304" pitchFamily="18" charset="0"/>
                <a:cs typeface="Times New Roman" panose="02020603050405020304" pitchFamily="18" charset="0"/>
              </a:rPr>
              <a:t>, the </a:t>
            </a:r>
            <a:r>
              <a:rPr lang="en-US" sz="2200" i="1" dirty="0">
                <a:solidFill>
                  <a:srgbClr val="FF0000"/>
                </a:solidFill>
                <a:latin typeface="Times New Roman" panose="02020603050405020304" pitchFamily="18" charset="0"/>
                <a:cs typeface="Times New Roman" panose="02020603050405020304" pitchFamily="18" charset="0"/>
              </a:rPr>
              <a:t>application must also identify </a:t>
            </a:r>
            <a:r>
              <a:rPr lang="en-US" sz="2200" i="1" dirty="0" smtClean="0">
                <a:solidFill>
                  <a:srgbClr val="FF0000"/>
                </a:solidFill>
                <a:latin typeface="Times New Roman" panose="02020603050405020304" pitchFamily="18" charset="0"/>
                <a:cs typeface="Times New Roman" panose="02020603050405020304" pitchFamily="18" charset="0"/>
              </a:rPr>
              <a:t>European Countries </a:t>
            </a:r>
            <a:r>
              <a:rPr lang="en-US" sz="2200" b="1" i="1" dirty="0">
                <a:solidFill>
                  <a:srgbClr val="108A1F"/>
                </a:solidFill>
                <a:latin typeface="Times New Roman" panose="02020603050405020304" pitchFamily="18" charset="0"/>
                <a:cs typeface="Times New Roman" panose="02020603050405020304" pitchFamily="18" charset="0"/>
              </a:rPr>
              <a:t>(T1</a:t>
            </a:r>
            <a:r>
              <a:rPr lang="en-US" sz="2200" b="1" i="1" dirty="0" smtClean="0">
                <a:solidFill>
                  <a:srgbClr val="108A1F"/>
                </a:solidFill>
                <a:latin typeface="Times New Roman" panose="02020603050405020304" pitchFamily="18" charset="0"/>
                <a:cs typeface="Times New Roman" panose="02020603050405020304" pitchFamily="18" charset="0"/>
              </a:rPr>
              <a:t>)</a:t>
            </a:r>
            <a:r>
              <a:rPr lang="en-US" sz="2200" i="1" dirty="0" smtClean="0">
                <a:latin typeface="Times New Roman" panose="02020603050405020304" pitchFamily="18" charset="0"/>
                <a:cs typeface="Times New Roman" panose="02020603050405020304" pitchFamily="18" charset="0"/>
              </a:rPr>
              <a:t> </a:t>
            </a:r>
          </a:p>
          <a:p>
            <a:pPr algn="ctr"/>
            <a:r>
              <a:rPr lang="en-US" sz="2200" i="1" dirty="0" smtClean="0">
                <a:latin typeface="Times New Roman" panose="02020603050405020304" pitchFamily="18" charset="0"/>
                <a:cs typeface="Times New Roman" panose="02020603050405020304" pitchFamily="18" charset="0"/>
              </a:rPr>
              <a:t>as </a:t>
            </a:r>
            <a:r>
              <a:rPr lang="en-US" sz="2200" i="1" dirty="0">
                <a:latin typeface="Times New Roman" panose="02020603050405020304" pitchFamily="18" charset="0"/>
                <a:cs typeface="Times New Roman" panose="02020603050405020304" pitchFamily="18" charset="0"/>
              </a:rPr>
              <a:t>well as </a:t>
            </a:r>
            <a:r>
              <a:rPr lang="en-US" sz="2200" i="1" dirty="0">
                <a:solidFill>
                  <a:srgbClr val="FF0000"/>
                </a:solidFill>
                <a:latin typeface="Times New Roman" panose="02020603050405020304" pitchFamily="18" charset="0"/>
                <a:cs typeface="Times New Roman" panose="02020603050405020304" pitchFamily="18" charset="0"/>
              </a:rPr>
              <a:t>fish names in Spanish </a:t>
            </a:r>
            <a:r>
              <a:rPr lang="en-US" sz="2200" b="1" i="1" dirty="0">
                <a:solidFill>
                  <a:srgbClr val="108A1F"/>
                </a:solidFill>
                <a:latin typeface="Times New Roman" panose="02020603050405020304" pitchFamily="18" charset="0"/>
                <a:cs typeface="Times New Roman" panose="02020603050405020304" pitchFamily="18" charset="0"/>
              </a:rPr>
              <a:t>(T2) </a:t>
            </a:r>
            <a:endParaRPr lang="en-US" sz="2200" b="1" i="1" dirty="0" smtClean="0">
              <a:solidFill>
                <a:srgbClr val="108A1F"/>
              </a:solidFill>
              <a:latin typeface="Times New Roman" panose="02020603050405020304" pitchFamily="18" charset="0"/>
              <a:cs typeface="Times New Roman" panose="02020603050405020304" pitchFamily="18" charset="0"/>
            </a:endParaRPr>
          </a:p>
          <a:p>
            <a:pPr algn="ctr"/>
            <a:r>
              <a:rPr lang="en-US" sz="2200" i="1" dirty="0" smtClean="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because the application will be used mainly by Spaniards</a:t>
            </a:r>
            <a:r>
              <a:rPr lang="en-US" sz="2200" i="1" dirty="0" smtClean="0">
                <a:latin typeface="Times New Roman" panose="02020603050405020304" pitchFamily="18" charset="0"/>
                <a:cs typeface="Times New Roman" panose="02020603050405020304" pitchFamily="18" charset="0"/>
              </a:rPr>
              <a:t>). </a:t>
            </a:r>
          </a:p>
          <a:p>
            <a:pPr algn="ctr"/>
            <a:r>
              <a:rPr lang="en-US" sz="2200" i="1" dirty="0" smtClean="0">
                <a:latin typeface="Times New Roman" panose="02020603050405020304" pitchFamily="18" charset="0"/>
                <a:cs typeface="Times New Roman" panose="02020603050405020304" pitchFamily="18" charset="0"/>
              </a:rPr>
              <a:t>Also</a:t>
            </a:r>
            <a:r>
              <a:rPr lang="en-US" sz="2200" i="1" dirty="0">
                <a:latin typeface="Times New Roman" panose="02020603050405020304" pitchFamily="18" charset="0"/>
                <a:cs typeface="Times New Roman" panose="02020603050405020304" pitchFamily="18" charset="0"/>
              </a:rPr>
              <a:t>, the identified fishes must be </a:t>
            </a:r>
            <a:r>
              <a:rPr lang="en-US" sz="2200" i="1" dirty="0">
                <a:solidFill>
                  <a:srgbClr val="FF0000"/>
                </a:solidFill>
                <a:latin typeface="Times New Roman" panose="02020603050405020304" pitchFamily="18" charset="0"/>
                <a:cs typeface="Times New Roman" panose="02020603050405020304" pitchFamily="18" charset="0"/>
              </a:rPr>
              <a:t>linked with resources from DBpedia</a:t>
            </a:r>
            <a:r>
              <a:rPr lang="en-US" sz="2200" i="1" dirty="0">
                <a:latin typeface="Times New Roman" panose="02020603050405020304" pitchFamily="18" charset="0"/>
                <a:cs typeface="Times New Roman" panose="02020603050405020304" pitchFamily="18" charset="0"/>
              </a:rPr>
              <a:t> </a:t>
            </a:r>
            <a:r>
              <a:rPr lang="en-US" sz="2200" b="1" i="1" dirty="0">
                <a:solidFill>
                  <a:srgbClr val="108A1F"/>
                </a:solidFill>
                <a:latin typeface="Times New Roman" panose="02020603050405020304" pitchFamily="18" charset="0"/>
                <a:cs typeface="Times New Roman" panose="02020603050405020304" pitchFamily="18" charset="0"/>
              </a:rPr>
              <a:t>(T3</a:t>
            </a:r>
            <a:r>
              <a:rPr lang="en-US" sz="2200" b="1" i="1" dirty="0" smtClean="0">
                <a:solidFill>
                  <a:srgbClr val="108A1F"/>
                </a:solidFill>
                <a:latin typeface="Times New Roman" panose="02020603050405020304" pitchFamily="18" charset="0"/>
                <a:cs typeface="Times New Roman" panose="02020603050405020304" pitchFamily="18" charset="0"/>
              </a:rPr>
              <a:t>)</a:t>
            </a:r>
            <a:r>
              <a:rPr lang="en-US" sz="2200" i="1" dirty="0" smtClean="0">
                <a:solidFill>
                  <a:srgbClr val="108A1F"/>
                </a:solidFill>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and must be </a:t>
            </a:r>
            <a:r>
              <a:rPr lang="en-US" sz="2200" i="1" dirty="0">
                <a:solidFill>
                  <a:srgbClr val="FF0000"/>
                </a:solidFill>
                <a:latin typeface="Times New Roman" panose="02020603050405020304" pitchFamily="18" charset="0"/>
                <a:cs typeface="Times New Roman" panose="02020603050405020304" pitchFamily="18" charset="0"/>
              </a:rPr>
              <a:t>enriched with all their outgoing properties</a:t>
            </a:r>
            <a:r>
              <a:rPr lang="en-US" sz="2200" i="1" dirty="0">
                <a:latin typeface="Times New Roman" panose="02020603050405020304" pitchFamily="18" charset="0"/>
                <a:cs typeface="Times New Roman" panose="02020603050405020304" pitchFamily="18" charset="0"/>
              </a:rPr>
              <a:t> </a:t>
            </a:r>
            <a:r>
              <a:rPr lang="en-US" sz="2200" b="1" i="1" dirty="0">
                <a:solidFill>
                  <a:srgbClr val="108A1F"/>
                </a:solidFill>
                <a:latin typeface="Times New Roman" panose="02020603050405020304" pitchFamily="18" charset="0"/>
                <a:cs typeface="Times New Roman" panose="02020603050405020304" pitchFamily="18" charset="0"/>
              </a:rPr>
              <a:t>(T4</a:t>
            </a:r>
            <a:r>
              <a:rPr lang="en-US" sz="2200" b="1" i="1" dirty="0" smtClean="0">
                <a:solidFill>
                  <a:srgbClr val="108A1F"/>
                </a:solidFill>
                <a:latin typeface="Times New Roman" panose="02020603050405020304" pitchFamily="18" charset="0"/>
                <a:cs typeface="Times New Roman" panose="02020603050405020304" pitchFamily="18" charset="0"/>
              </a:rPr>
              <a:t>)</a:t>
            </a:r>
            <a:r>
              <a:rPr lang="en-US" sz="2200" i="1" dirty="0" smtClean="0">
                <a:latin typeface="Times New Roman" panose="02020603050405020304" pitchFamily="18" charset="0"/>
                <a:cs typeface="Times New Roman" panose="02020603050405020304" pitchFamily="18" charset="0"/>
              </a:rPr>
              <a:t>. Finally</a:t>
            </a:r>
            <a:r>
              <a:rPr lang="en-US" sz="2200" i="1" dirty="0">
                <a:latin typeface="Times New Roman" panose="02020603050405020304" pitchFamily="18" charset="0"/>
                <a:cs typeface="Times New Roman" panose="02020603050405020304" pitchFamily="18" charset="0"/>
              </a:rPr>
              <a:t>, in order to test that the system has been properly </a:t>
            </a:r>
            <a:r>
              <a:rPr lang="en-US" sz="2200" i="1" dirty="0" smtClean="0">
                <a:latin typeface="Times New Roman" panose="02020603050405020304" pitchFamily="18" charset="0"/>
                <a:cs typeface="Times New Roman" panose="02020603050405020304" pitchFamily="18" charset="0"/>
              </a:rPr>
              <a:t>configured, perform </a:t>
            </a:r>
            <a:r>
              <a:rPr lang="en-US" sz="2200" i="1" dirty="0">
                <a:latin typeface="Times New Roman" panose="02020603050405020304" pitchFamily="18" charset="0"/>
                <a:cs typeface="Times New Roman" panose="02020603050405020304" pitchFamily="18" charset="0"/>
              </a:rPr>
              <a:t>entity mining in </a:t>
            </a:r>
            <a:r>
              <a:rPr lang="en-US" sz="2200" i="1" dirty="0" smtClean="0">
                <a:latin typeface="Times New Roman" panose="02020603050405020304" pitchFamily="18" charset="0"/>
                <a:cs typeface="Times New Roman" panose="02020603050405020304" pitchFamily="18" charset="0"/>
              </a:rPr>
              <a:t>the </a:t>
            </a:r>
            <a:r>
              <a:rPr lang="en-US" sz="2200" i="1" dirty="0">
                <a:latin typeface="Times New Roman" panose="02020603050405020304" pitchFamily="18" charset="0"/>
                <a:cs typeface="Times New Roman" panose="02020603050405020304" pitchFamily="18" charset="0"/>
              </a:rPr>
              <a:t>Spanish version of Salmon's Wikipedia page and </a:t>
            </a:r>
            <a:r>
              <a:rPr lang="en-US" sz="2200" i="1" dirty="0" smtClean="0">
                <a:latin typeface="Times New Roman" panose="02020603050405020304" pitchFamily="18" charset="0"/>
                <a:cs typeface="Times New Roman" panose="02020603050405020304" pitchFamily="18" charset="0"/>
              </a:rPr>
              <a:t>then </a:t>
            </a:r>
            <a:r>
              <a:rPr lang="en-US" sz="2200" i="1" dirty="0" smtClean="0">
                <a:solidFill>
                  <a:srgbClr val="FF0000"/>
                </a:solidFill>
                <a:latin typeface="Times New Roman" panose="02020603050405020304" pitchFamily="18" charset="0"/>
                <a:cs typeface="Times New Roman" panose="02020603050405020304" pitchFamily="18" charset="0"/>
              </a:rPr>
              <a:t>inspect </a:t>
            </a:r>
            <a:r>
              <a:rPr lang="en-US" sz="2200" i="1" dirty="0">
                <a:solidFill>
                  <a:srgbClr val="FF0000"/>
                </a:solidFill>
                <a:latin typeface="Times New Roman" panose="02020603050405020304" pitchFamily="18" charset="0"/>
                <a:cs typeface="Times New Roman" panose="02020603050405020304" pitchFamily="18" charset="0"/>
              </a:rPr>
              <a:t>the connectivity of the identified entities </a:t>
            </a:r>
            <a:r>
              <a:rPr lang="en-US" sz="2200" b="1" i="1" dirty="0">
                <a:solidFill>
                  <a:srgbClr val="108A1F"/>
                </a:solidFill>
                <a:latin typeface="Times New Roman" panose="02020603050405020304" pitchFamily="18" charset="0"/>
                <a:cs typeface="Times New Roman" panose="02020603050405020304" pitchFamily="18" charset="0"/>
              </a:rPr>
              <a:t>(T5</a:t>
            </a:r>
            <a:r>
              <a:rPr lang="en-US" sz="2200" b="1" i="1" dirty="0" smtClean="0">
                <a:solidFill>
                  <a:srgbClr val="108A1F"/>
                </a:solidFill>
                <a:latin typeface="Times New Roman" panose="02020603050405020304" pitchFamily="18" charset="0"/>
                <a:cs typeface="Times New Roman" panose="02020603050405020304" pitchFamily="18" charset="0"/>
              </a:rPr>
              <a:t>)</a:t>
            </a:r>
            <a:r>
              <a:rPr lang="en-US" sz="2200" i="1" dirty="0" smtClean="0">
                <a:latin typeface="Times New Roman" panose="02020603050405020304" pitchFamily="18" charset="0"/>
                <a:cs typeface="Times New Roman" panose="02020603050405020304" pitchFamily="18" charset="0"/>
              </a:rPr>
              <a:t>.</a:t>
            </a:r>
            <a:endParaRPr lang="el-GR"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437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Task-based User Study – </a:t>
            </a:r>
            <a:r>
              <a:rPr lang="en-US" dirty="0" smtClean="0">
                <a:solidFill>
                  <a:schemeClr val="accent1">
                    <a:lumMod val="50000"/>
                  </a:schemeClr>
                </a:solidFill>
              </a:rPr>
              <a:t>Results</a:t>
            </a:r>
            <a:endParaRPr lang="el-GR" dirty="0">
              <a:solidFill>
                <a:schemeClr val="accent1">
                  <a:lumMod val="50000"/>
                </a:schemeClr>
              </a:solidFill>
            </a:endParaRP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33</a:t>
            </a:fld>
            <a:endParaRPr lang="el-GR">
              <a:solidFill>
                <a:srgbClr val="FFFFFF"/>
              </a:solidFill>
            </a:endParaRPr>
          </a:p>
        </p:txBody>
      </p:sp>
      <p:sp>
        <p:nvSpPr>
          <p:cNvPr id="5" name="Date Placeholder 4"/>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graphicFrame>
        <p:nvGraphicFramePr>
          <p:cNvPr id="7" name="Chart 6"/>
          <p:cNvGraphicFramePr>
            <a:graphicFrameLocks/>
          </p:cNvGraphicFramePr>
          <p:nvPr>
            <p:extLst>
              <p:ext uri="{D42A27DB-BD31-4B8C-83A1-F6EECF244321}">
                <p14:modId xmlns:p14="http://schemas.microsoft.com/office/powerpoint/2010/main" val="655572976"/>
              </p:ext>
            </p:extLst>
          </p:nvPr>
        </p:nvGraphicFramePr>
        <p:xfrm>
          <a:off x="323528" y="2060848"/>
          <a:ext cx="3633634" cy="2952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127152447"/>
              </p:ext>
            </p:extLst>
          </p:nvPr>
        </p:nvGraphicFramePr>
        <p:xfrm>
          <a:off x="4658568" y="1988840"/>
          <a:ext cx="3600400"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24497" y="1412776"/>
            <a:ext cx="2852384" cy="707886"/>
          </a:xfrm>
          <a:prstGeom prst="rect">
            <a:avLst/>
          </a:prstGeom>
          <a:noFill/>
        </p:spPr>
        <p:txBody>
          <a:bodyPr wrap="none" rtlCol="0">
            <a:spAutoFit/>
          </a:bodyPr>
          <a:lstStyle/>
          <a:p>
            <a:pPr algn="ctr"/>
            <a:r>
              <a:rPr lang="en-US" sz="2000" dirty="0" smtClean="0">
                <a:latin typeface="Calibri" panose="020F0502020204030204" pitchFamily="34" charset="0"/>
              </a:rPr>
              <a:t>Success rate for each task</a:t>
            </a:r>
            <a:br>
              <a:rPr lang="en-US" sz="2000" dirty="0" smtClean="0">
                <a:latin typeface="Calibri" panose="020F0502020204030204" pitchFamily="34" charset="0"/>
              </a:rPr>
            </a:br>
            <a:r>
              <a:rPr lang="en-US" sz="2000" dirty="0" smtClean="0">
                <a:latin typeface="Calibri" panose="020F0502020204030204" pitchFamily="34" charset="0"/>
              </a:rPr>
              <a:t>(results from 11 users)</a:t>
            </a:r>
            <a:endParaRPr lang="el-GR" sz="2000" dirty="0">
              <a:latin typeface="Calibri" panose="020F0502020204030204" pitchFamily="34" charset="0"/>
            </a:endParaRPr>
          </a:p>
        </p:txBody>
      </p:sp>
      <p:sp>
        <p:nvSpPr>
          <p:cNvPr id="10" name="TextBox 9"/>
          <p:cNvSpPr txBox="1"/>
          <p:nvPr/>
        </p:nvSpPr>
        <p:spPr>
          <a:xfrm>
            <a:off x="5091132" y="1229859"/>
            <a:ext cx="3200492" cy="1015663"/>
          </a:xfrm>
          <a:prstGeom prst="rect">
            <a:avLst/>
          </a:prstGeom>
          <a:noFill/>
        </p:spPr>
        <p:txBody>
          <a:bodyPr wrap="none" rtlCol="0">
            <a:spAutoFit/>
          </a:bodyPr>
          <a:lstStyle/>
          <a:p>
            <a:pPr algn="ctr"/>
            <a:r>
              <a:rPr lang="en-US" sz="2000" dirty="0" smtClean="0">
                <a:latin typeface="Calibri" panose="020F0502020204030204" pitchFamily="34" charset="0"/>
              </a:rPr>
              <a:t>Average time for completing </a:t>
            </a:r>
            <a:br>
              <a:rPr lang="en-US" sz="2000" dirty="0" smtClean="0">
                <a:latin typeface="Calibri" panose="020F0502020204030204" pitchFamily="34" charset="0"/>
              </a:rPr>
            </a:br>
            <a:r>
              <a:rPr lang="en-US" sz="2000" dirty="0" smtClean="0">
                <a:latin typeface="Calibri" panose="020F0502020204030204" pitchFamily="34" charset="0"/>
              </a:rPr>
              <a:t>successfully each task</a:t>
            </a:r>
          </a:p>
          <a:p>
            <a:pPr algn="ctr"/>
            <a:endParaRPr lang="el-GR" sz="2000" dirty="0">
              <a:latin typeface="Calibri" panose="020F0502020204030204" pitchFamily="34" charset="0"/>
            </a:endParaRPr>
          </a:p>
        </p:txBody>
      </p:sp>
      <p:cxnSp>
        <p:nvCxnSpPr>
          <p:cNvPr id="11" name="Straight Connector 10"/>
          <p:cNvCxnSpPr/>
          <p:nvPr/>
        </p:nvCxnSpPr>
        <p:spPr>
          <a:xfrm>
            <a:off x="4334768" y="1161320"/>
            <a:ext cx="0" cy="38164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34776" y="5170020"/>
            <a:ext cx="4668907" cy="1169551"/>
          </a:xfrm>
          <a:prstGeom prst="rect">
            <a:avLst/>
          </a:prstGeom>
          <a:noFill/>
          <a:ln w="3175">
            <a:solidFill>
              <a:schemeClr val="tx1"/>
            </a:solidFill>
          </a:ln>
        </p:spPr>
        <p:txBody>
          <a:bodyPr wrap="none" rtlCol="0">
            <a:spAutoFit/>
          </a:bodyPr>
          <a:lstStyle/>
          <a:p>
            <a:r>
              <a:rPr lang="en-US" sz="1400" b="1" dirty="0" smtClean="0">
                <a:latin typeface="Calibri" panose="020F0502020204030204" pitchFamily="34" charset="0"/>
              </a:rPr>
              <a:t>T1</a:t>
            </a:r>
            <a:r>
              <a:rPr lang="en-US" sz="1400" dirty="0" smtClean="0">
                <a:latin typeface="Calibri" panose="020F0502020204030204" pitchFamily="34" charset="0"/>
              </a:rPr>
              <a:t>: Add the category “European Countries”</a:t>
            </a:r>
          </a:p>
          <a:p>
            <a:r>
              <a:rPr lang="en-US" sz="1400" b="1" dirty="0" smtClean="0">
                <a:latin typeface="Calibri" panose="020F0502020204030204" pitchFamily="34" charset="0"/>
              </a:rPr>
              <a:t>T2</a:t>
            </a:r>
            <a:r>
              <a:rPr lang="en-US" sz="1400" dirty="0" smtClean="0">
                <a:latin typeface="Calibri" panose="020F0502020204030204" pitchFamily="34" charset="0"/>
              </a:rPr>
              <a:t>: Update the category Fish with fish names in Spanish</a:t>
            </a:r>
          </a:p>
          <a:p>
            <a:r>
              <a:rPr lang="en-US" sz="1400" b="1" dirty="0" smtClean="0">
                <a:latin typeface="Calibri" panose="020F0502020204030204" pitchFamily="34" charset="0"/>
              </a:rPr>
              <a:t>T3</a:t>
            </a:r>
            <a:r>
              <a:rPr lang="en-US" sz="1400" dirty="0" smtClean="0">
                <a:latin typeface="Calibri" panose="020F0502020204030204" pitchFamily="34" charset="0"/>
              </a:rPr>
              <a:t>: Link the identified Fishes with resources from DBpedia</a:t>
            </a:r>
          </a:p>
          <a:p>
            <a:r>
              <a:rPr lang="en-US" sz="1400" b="1" dirty="0" smtClean="0">
                <a:latin typeface="Calibri" panose="020F0502020204030204" pitchFamily="34" charset="0"/>
              </a:rPr>
              <a:t>T4</a:t>
            </a:r>
            <a:r>
              <a:rPr lang="en-US" sz="1400" dirty="0" smtClean="0">
                <a:latin typeface="Calibri" panose="020F0502020204030204" pitchFamily="34" charset="0"/>
              </a:rPr>
              <a:t>: Enrich the identified Fishes with their outgoing properties</a:t>
            </a:r>
          </a:p>
          <a:p>
            <a:r>
              <a:rPr lang="en-US" sz="1400" b="1" dirty="0" smtClean="0">
                <a:latin typeface="Calibri" panose="020F0502020204030204" pitchFamily="34" charset="0"/>
              </a:rPr>
              <a:t>T5</a:t>
            </a:r>
            <a:r>
              <a:rPr lang="en-US" sz="1400" dirty="0" smtClean="0">
                <a:latin typeface="Calibri" panose="020F0502020204030204" pitchFamily="34" charset="0"/>
              </a:rPr>
              <a:t>: Inspect the connectivity of the identified entities</a:t>
            </a:r>
            <a:endParaRPr lang="el-GR" sz="1400" dirty="0">
              <a:latin typeface="Calibri" panose="020F0502020204030204" pitchFamily="34" charset="0"/>
            </a:endParaRPr>
          </a:p>
        </p:txBody>
      </p:sp>
      <p:sp>
        <p:nvSpPr>
          <p:cNvPr id="12" name="TextBox 11"/>
          <p:cNvSpPr txBox="1"/>
          <p:nvPr/>
        </p:nvSpPr>
        <p:spPr>
          <a:xfrm>
            <a:off x="5380299" y="2720222"/>
            <a:ext cx="3289697" cy="400110"/>
          </a:xfrm>
          <a:prstGeom prst="rect">
            <a:avLst/>
          </a:prstGeom>
          <a:solidFill>
            <a:schemeClr val="bg1"/>
          </a:solidFill>
          <a:ln>
            <a:solidFill>
              <a:srgbClr val="FF0000"/>
            </a:solidFill>
          </a:ln>
        </p:spPr>
        <p:txBody>
          <a:bodyPr wrap="square" rtlCol="0">
            <a:spAutoFit/>
          </a:bodyPr>
          <a:lstStyle/>
          <a:p>
            <a:r>
              <a:rPr lang="en-US" sz="2000" b="1" dirty="0" smtClean="0">
                <a:solidFill>
                  <a:srgbClr val="FF0000"/>
                </a:solidFill>
                <a:latin typeface="Calibri" panose="020F0502020204030204" pitchFamily="34" charset="0"/>
              </a:rPr>
              <a:t>Fully configuration in &lt; 6 min  </a:t>
            </a:r>
            <a:endParaRPr lang="el-GR" sz="20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82983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Task-based User Study – </a:t>
            </a:r>
            <a:r>
              <a:rPr lang="en-US" dirty="0" smtClean="0">
                <a:solidFill>
                  <a:schemeClr val="accent1">
                    <a:lumMod val="50000"/>
                  </a:schemeClr>
                </a:solidFill>
              </a:rPr>
              <a:t>Questionnaire </a:t>
            </a:r>
            <a:endParaRPr lang="el-GR" dirty="0">
              <a:solidFill>
                <a:schemeClr val="accent1">
                  <a:lumMod val="50000"/>
                </a:schemeClr>
              </a:solidFill>
            </a:endParaRPr>
          </a:p>
        </p:txBody>
      </p:sp>
      <p:sp>
        <p:nvSpPr>
          <p:cNvPr id="3" name="Content Placeholder 2"/>
          <p:cNvSpPr>
            <a:spLocks noGrp="1"/>
          </p:cNvSpPr>
          <p:nvPr>
            <p:ph idx="1"/>
          </p:nvPr>
        </p:nvSpPr>
        <p:spPr>
          <a:xfrm>
            <a:off x="273573" y="1196752"/>
            <a:ext cx="8618907" cy="5000625"/>
          </a:xfrm>
        </p:spPr>
        <p:txBody>
          <a:bodyPr>
            <a:normAutofit/>
          </a:bodyPr>
          <a:lstStyle/>
          <a:p>
            <a:pPr marL="0" indent="0">
              <a:buNone/>
            </a:pPr>
            <a:r>
              <a:rPr lang="en-US" sz="2200" b="1" dirty="0" smtClean="0"/>
              <a:t>(Q0) </a:t>
            </a:r>
            <a:r>
              <a:rPr lang="en-US" sz="2200" dirty="0" smtClean="0"/>
              <a:t>How easy was to configure the system according to the scenario?</a:t>
            </a:r>
          </a:p>
          <a:p>
            <a:endParaRPr lang="en-US" sz="1000" dirty="0" smtClean="0"/>
          </a:p>
          <a:p>
            <a:pPr marL="0" indent="0">
              <a:buNone/>
            </a:pPr>
            <a:r>
              <a:rPr lang="en-US" sz="2200" b="1" dirty="0"/>
              <a:t>(</a:t>
            </a:r>
            <a:r>
              <a:rPr lang="en-US" sz="2200" b="1" dirty="0" smtClean="0"/>
              <a:t>Q1) </a:t>
            </a:r>
            <a:r>
              <a:rPr lang="en-US" sz="2200" dirty="0" smtClean="0"/>
              <a:t>How easy was to add the new category of entities?</a:t>
            </a:r>
          </a:p>
          <a:p>
            <a:pPr marL="0" indent="0">
              <a:buNone/>
            </a:pPr>
            <a:r>
              <a:rPr lang="en-US" sz="2200" b="1" dirty="0" smtClean="0"/>
              <a:t>(Q2) </a:t>
            </a:r>
            <a:r>
              <a:rPr lang="en-US" sz="2200" dirty="0" smtClean="0"/>
              <a:t>How easy was to update the existing category?</a:t>
            </a:r>
          </a:p>
          <a:p>
            <a:pPr marL="0" indent="0">
              <a:buNone/>
            </a:pPr>
            <a:r>
              <a:rPr lang="en-US" sz="2200" b="1" dirty="0" smtClean="0"/>
              <a:t>(Q3) </a:t>
            </a:r>
            <a:r>
              <a:rPr lang="en-US" sz="2200" dirty="0" smtClean="0"/>
              <a:t>How easy was to specify how to link the identified entities?</a:t>
            </a:r>
          </a:p>
          <a:p>
            <a:pPr marL="0" indent="0">
              <a:buNone/>
            </a:pPr>
            <a:r>
              <a:rPr lang="en-US" sz="2200" b="1" dirty="0" smtClean="0"/>
              <a:t>(Q4) </a:t>
            </a:r>
            <a:r>
              <a:rPr lang="en-US" sz="2200" dirty="0" smtClean="0"/>
              <a:t>How easy was to specify how to enrich the identified entities?</a:t>
            </a:r>
          </a:p>
          <a:p>
            <a:pPr marL="0" indent="0">
              <a:buNone/>
            </a:pPr>
            <a:r>
              <a:rPr lang="en-US" sz="2200" b="1" dirty="0" smtClean="0"/>
              <a:t>(Q5) </a:t>
            </a:r>
            <a:r>
              <a:rPr lang="en-US" sz="2200" dirty="0" smtClean="0"/>
              <a:t>How easy was to inspect the connectivity of the identified entities?</a:t>
            </a:r>
          </a:p>
          <a:p>
            <a:endParaRPr lang="en-US" sz="1000" dirty="0" smtClean="0"/>
          </a:p>
          <a:p>
            <a:pPr marL="0" indent="0">
              <a:buNone/>
            </a:pPr>
            <a:r>
              <a:rPr lang="en-US" sz="2200" b="1" dirty="0" smtClean="0"/>
              <a:t>(Q6)</a:t>
            </a:r>
            <a:r>
              <a:rPr lang="en-US" sz="2200" b="1" dirty="0"/>
              <a:t> </a:t>
            </a:r>
            <a:r>
              <a:rPr lang="en-US" sz="2200" dirty="0" smtClean="0"/>
              <a:t>What was difficult for you during the execution of the scenario?</a:t>
            </a:r>
          </a:p>
          <a:p>
            <a:pPr marL="0" indent="0">
              <a:buNone/>
            </a:pPr>
            <a:r>
              <a:rPr lang="en-US" sz="2200" b="1" dirty="0" smtClean="0"/>
              <a:t>(Q7) </a:t>
            </a:r>
            <a:r>
              <a:rPr lang="en-US" sz="2200" dirty="0" smtClean="0"/>
              <a:t>How familiar are you with SPARQL?</a:t>
            </a:r>
            <a:endParaRPr lang="el-GR" sz="2200"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34</a:t>
            </a:fld>
            <a:endParaRPr lang="el-GR">
              <a:solidFill>
                <a:srgbClr val="FFFFFF"/>
              </a:solidFill>
            </a:endParaRPr>
          </a:p>
        </p:txBody>
      </p:sp>
      <p:sp>
        <p:nvSpPr>
          <p:cNvPr id="5" name="Date Placeholder 4"/>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1405499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195736" y="4552156"/>
            <a:ext cx="4972836" cy="1200329"/>
          </a:xfrm>
          <a:prstGeom prst="rect">
            <a:avLst/>
          </a:prstGeom>
          <a:solidFill>
            <a:schemeClr val="bg1"/>
          </a:solidFill>
          <a:ln w="3175">
            <a:solidFill>
              <a:schemeClr val="tx1"/>
            </a:solidFill>
          </a:ln>
        </p:spPr>
        <p:txBody>
          <a:bodyPr wrap="none" rtlCol="0">
            <a:spAutoFit/>
          </a:bodyPr>
          <a:lstStyle/>
          <a:p>
            <a:r>
              <a:rPr lang="en-US" sz="1200" b="1" dirty="0" smtClean="0"/>
              <a:t>Q0: </a:t>
            </a:r>
            <a:r>
              <a:rPr lang="en-US" sz="1200" dirty="0" smtClean="0"/>
              <a:t>How </a:t>
            </a:r>
            <a:r>
              <a:rPr lang="en-US" sz="1200" dirty="0"/>
              <a:t>easy was to configure the system according to the scenario</a:t>
            </a:r>
            <a:r>
              <a:rPr lang="en-US" sz="1200" dirty="0" smtClean="0"/>
              <a:t>?</a:t>
            </a:r>
            <a:endParaRPr lang="en-US" sz="800" dirty="0"/>
          </a:p>
          <a:p>
            <a:r>
              <a:rPr lang="en-US" sz="1200" b="1" dirty="0" smtClean="0"/>
              <a:t>Q1: </a:t>
            </a:r>
            <a:r>
              <a:rPr lang="en-US" sz="1200" dirty="0" smtClean="0"/>
              <a:t>How </a:t>
            </a:r>
            <a:r>
              <a:rPr lang="en-US" sz="1200" dirty="0"/>
              <a:t>easy was to add the new category of entities?</a:t>
            </a:r>
          </a:p>
          <a:p>
            <a:r>
              <a:rPr lang="en-US" sz="1200" b="1" dirty="0" smtClean="0"/>
              <a:t>Q2: </a:t>
            </a:r>
            <a:r>
              <a:rPr lang="en-US" sz="1200" dirty="0"/>
              <a:t>How easy was to update the existing category?</a:t>
            </a:r>
          </a:p>
          <a:p>
            <a:r>
              <a:rPr lang="en-US" sz="1200" b="1" dirty="0" smtClean="0"/>
              <a:t>Q3: </a:t>
            </a:r>
            <a:r>
              <a:rPr lang="en-US" sz="1200" dirty="0"/>
              <a:t>How easy was to specify how to link the identified entities?</a:t>
            </a:r>
          </a:p>
          <a:p>
            <a:r>
              <a:rPr lang="en-US" sz="1200" b="1" dirty="0" smtClean="0"/>
              <a:t>Q4: </a:t>
            </a:r>
            <a:r>
              <a:rPr lang="en-US" sz="1200" dirty="0"/>
              <a:t>How easy was to specify how to enrich the identified entities?</a:t>
            </a:r>
          </a:p>
          <a:p>
            <a:r>
              <a:rPr lang="en-US" sz="1200" b="1" dirty="0" smtClean="0"/>
              <a:t>Q5: </a:t>
            </a:r>
            <a:r>
              <a:rPr lang="en-US" sz="1200" dirty="0"/>
              <a:t>How easy was to inspect the connectivity of the identified entities</a:t>
            </a:r>
            <a:r>
              <a:rPr lang="en-US" sz="1200" dirty="0" smtClean="0"/>
              <a:t>?</a:t>
            </a:r>
            <a:endParaRPr lang="en-US" sz="800" dirty="0"/>
          </a:p>
        </p:txBody>
      </p:sp>
      <p:sp>
        <p:nvSpPr>
          <p:cNvPr id="2" name="Title 1"/>
          <p:cNvSpPr>
            <a:spLocks noGrp="1"/>
          </p:cNvSpPr>
          <p:nvPr>
            <p:ph type="title"/>
          </p:nvPr>
        </p:nvSpPr>
        <p:spPr/>
        <p:txBody>
          <a:bodyPr/>
          <a:lstStyle/>
          <a:p>
            <a:r>
              <a:rPr lang="en-US" dirty="0"/>
              <a:t>Task-based User Study – </a:t>
            </a:r>
            <a:r>
              <a:rPr lang="en-US" dirty="0" smtClean="0">
                <a:solidFill>
                  <a:schemeClr val="accent1">
                    <a:lumMod val="50000"/>
                  </a:schemeClr>
                </a:solidFill>
              </a:rPr>
              <a:t>Answers</a:t>
            </a:r>
            <a:endParaRPr lang="el-GR" dirty="0">
              <a:solidFill>
                <a:schemeClr val="accent1">
                  <a:lumMod val="50000"/>
                </a:schemeClr>
              </a:solidFill>
            </a:endParaRP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35</a:t>
            </a:fld>
            <a:endParaRPr lang="el-GR">
              <a:solidFill>
                <a:srgbClr val="FFFFFF"/>
              </a:solidFill>
            </a:endParaRPr>
          </a:p>
        </p:txBody>
      </p:sp>
      <p:sp>
        <p:nvSpPr>
          <p:cNvPr id="5" name="Date Placeholder 4"/>
          <p:cNvSpPr>
            <a:spLocks noGrp="1"/>
          </p:cNvSpPr>
          <p:nvPr>
            <p:ph type="dt" sz="half" idx="2"/>
          </p:nvPr>
        </p:nvSpPr>
        <p:spPr/>
        <p:txBody>
          <a:bodyPr/>
          <a:lstStyle/>
          <a:p>
            <a:pPr fontAlgn="base">
              <a:spcBef>
                <a:spcPct val="0"/>
              </a:spcBef>
              <a:spcAft>
                <a:spcPct val="0"/>
              </a:spcAft>
              <a:defRPr/>
            </a:pPr>
            <a:r>
              <a:rPr lang="el-GR" dirty="0" smtClean="0">
                <a:solidFill>
                  <a:srgbClr val="FFFFFF"/>
                </a:solidFill>
              </a:rPr>
              <a:t>P.Fafalios, M.Baritakis, Y.Tzitzikas | WIMS'14 | Thessaloniki, Greece | June 2014</a:t>
            </a:r>
            <a:endParaRPr lang="el-GR" dirty="0">
              <a:solidFill>
                <a:srgbClr val="FFFFFF"/>
              </a:solidFill>
            </a:endParaRPr>
          </a:p>
        </p:txBody>
      </p:sp>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51697"/>
          <a:stretch/>
        </p:blipFill>
        <p:spPr bwMode="auto">
          <a:xfrm>
            <a:off x="1232694" y="1574538"/>
            <a:ext cx="3156426" cy="187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9888" y="1124744"/>
            <a:ext cx="9136384" cy="400110"/>
          </a:xfrm>
          <a:prstGeom prst="rect">
            <a:avLst/>
          </a:prstGeom>
          <a:noFill/>
        </p:spPr>
        <p:txBody>
          <a:bodyPr wrap="square" rtlCol="0">
            <a:spAutoFit/>
          </a:bodyPr>
          <a:lstStyle/>
          <a:p>
            <a:pPr algn="ctr"/>
            <a:r>
              <a:rPr lang="en-US" sz="2000" b="1" dirty="0" smtClean="0">
                <a:latin typeface="Calibri" panose="020F0502020204030204" pitchFamily="34" charset="0"/>
              </a:rPr>
              <a:t>(Q0-Q5)</a:t>
            </a:r>
            <a:r>
              <a:rPr lang="en-US" sz="2000" dirty="0" smtClean="0">
                <a:latin typeface="Calibri" panose="020F0502020204030204" pitchFamily="34" charset="0"/>
              </a:rPr>
              <a:t> Evaluation </a:t>
            </a:r>
            <a:r>
              <a:rPr lang="en-US" sz="2000" dirty="0">
                <a:latin typeface="Calibri" panose="020F0502020204030204" pitchFamily="34" charset="0"/>
              </a:rPr>
              <a:t>of the difficulty in </a:t>
            </a:r>
            <a:r>
              <a:rPr lang="en-US" sz="2000" dirty="0" smtClean="0">
                <a:latin typeface="Calibri" panose="020F0502020204030204" pitchFamily="34" charset="0"/>
              </a:rPr>
              <a:t>performing the scenario (results </a:t>
            </a:r>
            <a:r>
              <a:rPr lang="en-US" sz="2000" dirty="0">
                <a:latin typeface="Calibri" panose="020F0502020204030204" pitchFamily="34" charset="0"/>
              </a:rPr>
              <a:t>from 11 users</a:t>
            </a:r>
            <a:r>
              <a:rPr lang="en-US" sz="2000" dirty="0" smtClean="0">
                <a:latin typeface="Calibri" panose="020F0502020204030204" pitchFamily="34" charset="0"/>
              </a:rPr>
              <a:t>)</a:t>
            </a:r>
            <a:endParaRPr lang="el-GR" sz="2000" dirty="0">
              <a:latin typeface="Calibri" panose="020F0502020204030204" pitchFamily="34" charset="0"/>
            </a:endParaRPr>
          </a:p>
        </p:txBody>
      </p:sp>
      <p:sp>
        <p:nvSpPr>
          <p:cNvPr id="8" name="TextBox 7"/>
          <p:cNvSpPr txBox="1"/>
          <p:nvPr/>
        </p:nvSpPr>
        <p:spPr>
          <a:xfrm>
            <a:off x="56828" y="3585964"/>
            <a:ext cx="8640960" cy="2785378"/>
          </a:xfrm>
          <a:prstGeom prst="rect">
            <a:avLst/>
          </a:prstGeom>
          <a:noFill/>
        </p:spPr>
        <p:txBody>
          <a:bodyPr wrap="square" rtlCol="0">
            <a:spAutoFit/>
          </a:bodyPr>
          <a:lstStyle/>
          <a:p>
            <a:r>
              <a:rPr lang="en-US" sz="2000" b="1" dirty="0" smtClean="0">
                <a:latin typeface="Calibri" panose="020F0502020204030204" pitchFamily="34" charset="0"/>
              </a:rPr>
              <a:t>(Q6) </a:t>
            </a:r>
            <a:r>
              <a:rPr lang="en-US" sz="2000" dirty="0" smtClean="0">
                <a:latin typeface="Calibri" panose="020F0502020204030204" pitchFamily="34" charset="0"/>
              </a:rPr>
              <a:t>What was difficult for you during the execution of the scenario:</a:t>
            </a:r>
          </a:p>
          <a:p>
            <a:pPr marL="800100" lvl="1" indent="-342900">
              <a:buFont typeface="Arial" panose="020B0604020202020204" pitchFamily="34" charset="0"/>
              <a:buChar char="•"/>
            </a:pPr>
            <a:r>
              <a:rPr lang="en-US" dirty="0" smtClean="0">
                <a:latin typeface="Calibri" panose="020F0502020204030204" pitchFamily="34" charset="0"/>
              </a:rPr>
              <a:t>Difficulty in understanding the notion of the </a:t>
            </a:r>
            <a:r>
              <a:rPr lang="en-US" dirty="0" smtClean="0">
                <a:solidFill>
                  <a:schemeClr val="accent1">
                    <a:lumMod val="50000"/>
                  </a:schemeClr>
                </a:solidFill>
                <a:latin typeface="Calibri" panose="020F0502020204030204" pitchFamily="34" charset="0"/>
              </a:rPr>
              <a:t>SPARLQ template queries</a:t>
            </a:r>
          </a:p>
          <a:p>
            <a:pPr marL="800100" lvl="1" indent="-342900">
              <a:buFont typeface="Arial" panose="020B0604020202020204" pitchFamily="34" charset="0"/>
              <a:buChar char="•"/>
            </a:pPr>
            <a:r>
              <a:rPr lang="en-US" dirty="0" smtClean="0">
                <a:latin typeface="Calibri" panose="020F0502020204030204" pitchFamily="34" charset="0"/>
              </a:rPr>
              <a:t>Suggestion to provide a user-friendly interface for constructing them</a:t>
            </a:r>
            <a:endParaRPr lang="en-US" sz="800" dirty="0" smtClean="0">
              <a:latin typeface="Calibri" panose="020F0502020204030204" pitchFamily="34" charset="0"/>
            </a:endParaRPr>
          </a:p>
          <a:p>
            <a:pPr lvl="1"/>
            <a:r>
              <a:rPr lang="en-US" sz="900" dirty="0" smtClean="0">
                <a:latin typeface="Calibri" panose="020F0502020204030204" pitchFamily="34" charset="0"/>
              </a:rPr>
              <a:t> </a:t>
            </a:r>
            <a:endParaRPr lang="en-US" sz="2000" dirty="0" smtClean="0">
              <a:latin typeface="Calibri" panose="020F0502020204030204" pitchFamily="34" charset="0"/>
            </a:endParaRPr>
          </a:p>
          <a:p>
            <a:r>
              <a:rPr lang="en-US" sz="2000" b="1" dirty="0" smtClean="0">
                <a:latin typeface="Calibri" panose="020F0502020204030204" pitchFamily="34" charset="0"/>
              </a:rPr>
              <a:t>(Q7) </a:t>
            </a:r>
            <a:r>
              <a:rPr lang="en-US" sz="2000" dirty="0" smtClean="0">
                <a:latin typeface="Calibri" panose="020F0502020204030204" pitchFamily="34" charset="0"/>
              </a:rPr>
              <a:t>How familiar are you with SPARQL:</a:t>
            </a:r>
          </a:p>
          <a:p>
            <a:pPr marL="800100" lvl="1" indent="-177800">
              <a:buFont typeface="Arial" panose="020B0604020202020204" pitchFamily="34" charset="0"/>
              <a:buChar char="•"/>
            </a:pPr>
            <a:r>
              <a:rPr lang="en-US" dirty="0" smtClean="0">
                <a:latin typeface="Calibri" panose="020F0502020204030204" pitchFamily="34" charset="0"/>
              </a:rPr>
              <a:t>1 (I don’t know SPARQL):	0%</a:t>
            </a:r>
          </a:p>
          <a:p>
            <a:pPr marL="800100" lvl="1" indent="-177800">
              <a:buFont typeface="Arial" panose="020B0604020202020204" pitchFamily="34" charset="0"/>
              <a:buChar char="•"/>
            </a:pPr>
            <a:r>
              <a:rPr lang="en-US" dirty="0" smtClean="0">
                <a:latin typeface="Calibri" panose="020F0502020204030204" pitchFamily="34" charset="0"/>
              </a:rPr>
              <a:t>2			18%</a:t>
            </a:r>
          </a:p>
          <a:p>
            <a:pPr marL="800100" lvl="1" indent="-177800">
              <a:buFont typeface="Arial" panose="020B0604020202020204" pitchFamily="34" charset="0"/>
              <a:buChar char="•"/>
            </a:pPr>
            <a:r>
              <a:rPr lang="en-US" dirty="0" smtClean="0">
                <a:latin typeface="Calibri" panose="020F0502020204030204" pitchFamily="34" charset="0"/>
              </a:rPr>
              <a:t>3			36%</a:t>
            </a:r>
          </a:p>
          <a:p>
            <a:pPr marL="800100" lvl="1" indent="-177800">
              <a:buFont typeface="Arial" panose="020B0604020202020204" pitchFamily="34" charset="0"/>
              <a:buChar char="•"/>
            </a:pPr>
            <a:r>
              <a:rPr lang="en-US" dirty="0" smtClean="0">
                <a:latin typeface="Calibri" panose="020F0502020204030204" pitchFamily="34" charset="0"/>
              </a:rPr>
              <a:t>4			36%</a:t>
            </a:r>
          </a:p>
          <a:p>
            <a:pPr marL="800100" lvl="1" indent="-177800">
              <a:buFont typeface="Arial" panose="020B0604020202020204" pitchFamily="34" charset="0"/>
              <a:buChar char="•"/>
            </a:pPr>
            <a:r>
              <a:rPr lang="en-US" dirty="0" smtClean="0">
                <a:latin typeface="Calibri" panose="020F0502020204030204" pitchFamily="34" charset="0"/>
              </a:rPr>
              <a:t>5 (I am expert in SPARQL)	9%</a:t>
            </a:r>
          </a:p>
        </p:txBody>
      </p:sp>
      <p:pic>
        <p:nvPicPr>
          <p:cNvPr id="9"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8174"/>
          <a:stretch/>
        </p:blipFill>
        <p:spPr bwMode="auto">
          <a:xfrm>
            <a:off x="4385692" y="1574538"/>
            <a:ext cx="3386648" cy="187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589327" y="1970795"/>
            <a:ext cx="784167" cy="29509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2047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par>
                                <p:cTn id="22" presetID="10" presetClass="exit" presetSubtype="0" fill="hold" grpId="0"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fade">
                                      <p:cBhvr>
                                        <p:cTn id="29" dur="500"/>
                                        <p:tgtEl>
                                          <p:spTgt spid="8">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500"/>
                                        <p:tgtEl>
                                          <p:spTgt spid="8">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fade">
                                      <p:cBhvr>
                                        <p:cTn id="41" dur="500"/>
                                        <p:tgtEl>
                                          <p:spTgt spid="8">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8">
                                            <p:txEl>
                                              <p:pRg st="9" end="9"/>
                                            </p:txEl>
                                          </p:spTgt>
                                        </p:tgtEl>
                                        <p:attrNameLst>
                                          <p:attrName>style.visibility</p:attrName>
                                        </p:attrNameLst>
                                      </p:cBhvr>
                                      <p:to>
                                        <p:strVal val="visible"/>
                                      </p:to>
                                    </p:set>
                                    <p:animEffect transition="in" filter="fade">
                                      <p:cBhvr>
                                        <p:cTn id="44"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Querying online </a:t>
            </a:r>
            <a:r>
              <a:rPr lang="en-US" dirty="0" err="1" smtClean="0"/>
              <a:t>DBpedia</a:t>
            </a:r>
            <a:r>
              <a:rPr lang="en-US" dirty="0" smtClean="0"/>
              <a:t> </a:t>
            </a:r>
            <a:r>
              <a:rPr lang="en-US" u="sng" dirty="0" smtClean="0"/>
              <a:t>at real-time</a:t>
            </a:r>
            <a:endParaRPr lang="el-GR" u="sng"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36</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
        <p:nvSpPr>
          <p:cNvPr id="8" name="Content Placeholder 2"/>
          <p:cNvSpPr>
            <a:spLocks noGrp="1"/>
          </p:cNvSpPr>
          <p:nvPr>
            <p:ph idx="1"/>
          </p:nvPr>
        </p:nvSpPr>
        <p:spPr>
          <a:xfrm>
            <a:off x="273573" y="1196752"/>
            <a:ext cx="8618907" cy="5000625"/>
          </a:xfrm>
        </p:spPr>
        <p:txBody>
          <a:bodyPr>
            <a:normAutofit lnSpcReduction="10000"/>
          </a:bodyPr>
          <a:lstStyle/>
          <a:p>
            <a:r>
              <a:rPr lang="en-US" dirty="0" smtClean="0"/>
              <a:t>Purpose: Test the feasibility of the entire approach</a:t>
            </a:r>
          </a:p>
          <a:p>
            <a:r>
              <a:rPr lang="en-US" dirty="0" smtClean="0"/>
              <a:t>We measured the </a:t>
            </a:r>
            <a:r>
              <a:rPr lang="en-US" u="sng" dirty="0" smtClean="0"/>
              <a:t>time</a:t>
            </a:r>
            <a:r>
              <a:rPr lang="en-US" dirty="0" smtClean="0"/>
              <a:t> for:</a:t>
            </a:r>
          </a:p>
          <a:p>
            <a:pPr lvl="1"/>
            <a:r>
              <a:rPr lang="en-US" i="1" dirty="0" smtClean="0"/>
              <a:t>creating a new category</a:t>
            </a:r>
          </a:p>
          <a:p>
            <a:pPr lvl="1"/>
            <a:r>
              <a:rPr lang="en-US" i="1" dirty="0" smtClean="0"/>
              <a:t>linking an identified entity with semantic resources</a:t>
            </a:r>
          </a:p>
          <a:p>
            <a:pPr lvl="1"/>
            <a:r>
              <a:rPr lang="en-US" i="1" dirty="0" smtClean="0"/>
              <a:t>enriching an entity URI</a:t>
            </a:r>
          </a:p>
          <a:p>
            <a:pPr lvl="1"/>
            <a:r>
              <a:rPr lang="en-US" i="1" dirty="0" smtClean="0"/>
              <a:t>inferring the connectivity of the entity URIs</a:t>
            </a:r>
          </a:p>
          <a:p>
            <a:r>
              <a:rPr lang="en-US" dirty="0" smtClean="0"/>
              <a:t>We repeated the experiments about 20 times and here we report the average values</a:t>
            </a:r>
          </a:p>
          <a:p>
            <a:endParaRPr lang="en-US" sz="1600" dirty="0"/>
          </a:p>
          <a:p>
            <a:r>
              <a:rPr lang="en-US" dirty="0" smtClean="0"/>
              <a:t>Data used in the experiments:</a:t>
            </a:r>
            <a:endParaRPr lang="en-US" dirty="0"/>
          </a:p>
          <a:p>
            <a:pPr lvl="1"/>
            <a:r>
              <a:rPr lang="en-US" sz="1800" dirty="0" smtClean="0">
                <a:solidFill>
                  <a:schemeClr val="accent2">
                    <a:lumMod val="50000"/>
                  </a:schemeClr>
                </a:solidFill>
                <a:latin typeface="Consolas" panose="020B0609020204030204" pitchFamily="49" charset="0"/>
                <a:cs typeface="Consolas" panose="020B0609020204030204" pitchFamily="49" charset="0"/>
              </a:rPr>
              <a:t>http://www.ics.forth.gr/isl/X-Link/files/exper_data.zip </a:t>
            </a:r>
          </a:p>
          <a:p>
            <a:pPr marL="457200" lvl="1" indent="0">
              <a:buNone/>
            </a:pPr>
            <a:endParaRPr lang="en-US" sz="1600" dirty="0"/>
          </a:p>
          <a:p>
            <a:pPr marL="0" indent="0">
              <a:buNone/>
            </a:pPr>
            <a:r>
              <a:rPr lang="en-US" sz="2000" dirty="0"/>
              <a:t>The experiments were carried out using an ordinary computer with processor </a:t>
            </a:r>
            <a:r>
              <a:rPr lang="en-US" sz="2000" dirty="0" smtClean="0"/>
              <a:t>Inter </a:t>
            </a:r>
            <a:r>
              <a:rPr lang="en-US" sz="2000" dirty="0"/>
              <a:t>Core i7@3.4Ghz CPU, 8GB RAM, Win7 64bit. Implementation in Java 1.7.</a:t>
            </a:r>
            <a:endParaRPr lang="en-US" dirty="0"/>
          </a:p>
          <a:p>
            <a:endParaRPr lang="en-US" dirty="0" smtClean="0"/>
          </a:p>
        </p:txBody>
      </p:sp>
    </p:spTree>
    <p:extLst>
      <p:ext uri="{BB962C8B-B14F-4D97-AF65-F5344CB8AC3E}">
        <p14:creationId xmlns:p14="http://schemas.microsoft.com/office/powerpoint/2010/main" val="4027832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a:t>Time for </a:t>
            </a:r>
            <a:r>
              <a:rPr lang="en-US" dirty="0">
                <a:solidFill>
                  <a:schemeClr val="accent1">
                    <a:lumMod val="50000"/>
                  </a:schemeClr>
                </a:solidFill>
              </a:rPr>
              <a:t>adding</a:t>
            </a:r>
            <a:r>
              <a:rPr lang="en-US" dirty="0"/>
              <a:t> a new category</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37</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532" y="1268760"/>
            <a:ext cx="5926928" cy="398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5563114"/>
            <a:ext cx="6673173" cy="784830"/>
          </a:xfrm>
          <a:prstGeom prst="rect">
            <a:avLst/>
          </a:prstGeom>
          <a:noFill/>
        </p:spPr>
        <p:txBody>
          <a:bodyPr wrap="none" rtlCol="0">
            <a:spAutoFit/>
          </a:bodyPr>
          <a:lstStyle/>
          <a:p>
            <a:r>
              <a:rPr lang="en-US" sz="1500" i="1" dirty="0" smtClean="0">
                <a:latin typeface="Calibri" panose="020F0502020204030204" pitchFamily="34" charset="0"/>
              </a:rPr>
              <a:t>We used 7 sets of DBpedia resource classes. </a:t>
            </a:r>
            <a:br>
              <a:rPr lang="en-US" sz="1500" i="1" dirty="0" smtClean="0">
                <a:latin typeface="Calibri" panose="020F0502020204030204" pitchFamily="34" charset="0"/>
              </a:rPr>
            </a:br>
            <a:r>
              <a:rPr lang="en-US" sz="1500" i="1" dirty="0" smtClean="0">
                <a:latin typeface="Calibri" panose="020F0502020204030204" pitchFamily="34" charset="0"/>
              </a:rPr>
              <a:t>Each set has 5 different resource classes containing a particular number of entities, </a:t>
            </a:r>
            <a:br>
              <a:rPr lang="en-US" sz="1500" i="1" dirty="0" smtClean="0">
                <a:latin typeface="Calibri" panose="020F0502020204030204" pitchFamily="34" charset="0"/>
              </a:rPr>
            </a:br>
            <a:r>
              <a:rPr lang="en-US" sz="1500" i="1" dirty="0" smtClean="0">
                <a:latin typeface="Calibri" panose="020F0502020204030204" pitchFamily="34" charset="0"/>
              </a:rPr>
              <a:t>i.e. totally 35 different resource classes were used.</a:t>
            </a:r>
            <a:endParaRPr lang="el-GR" sz="1500" i="1" dirty="0">
              <a:latin typeface="Calibri" panose="020F0502020204030204" pitchFamily="34" charset="0"/>
            </a:endParaRPr>
          </a:p>
        </p:txBody>
      </p:sp>
    </p:spTree>
    <p:extLst>
      <p:ext uri="{BB962C8B-B14F-4D97-AF65-F5344CB8AC3E}">
        <p14:creationId xmlns:p14="http://schemas.microsoft.com/office/powerpoint/2010/main" val="405441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a:t>Time for </a:t>
            </a:r>
            <a:r>
              <a:rPr lang="en-US" dirty="0">
                <a:solidFill>
                  <a:schemeClr val="accent1">
                    <a:lumMod val="50000"/>
                  </a:schemeClr>
                </a:solidFill>
              </a:rPr>
              <a:t>linking</a:t>
            </a:r>
            <a:r>
              <a:rPr lang="en-US" dirty="0"/>
              <a:t> an identified entity</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38</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242634"/>
            <a:ext cx="5260776" cy="3967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50343" y="5373216"/>
            <a:ext cx="7185813" cy="1015663"/>
          </a:xfrm>
          <a:prstGeom prst="rect">
            <a:avLst/>
          </a:prstGeom>
          <a:noFill/>
        </p:spPr>
        <p:txBody>
          <a:bodyPr wrap="none" rtlCol="0">
            <a:spAutoFit/>
          </a:bodyPr>
          <a:lstStyle/>
          <a:p>
            <a:r>
              <a:rPr lang="en-US" sz="1500" i="1" dirty="0" smtClean="0">
                <a:latin typeface="Calibri" panose="020F0502020204030204" pitchFamily="34" charset="0"/>
              </a:rPr>
              <a:t>We used 8 sets of DBpedia resource classes. </a:t>
            </a:r>
            <a:br>
              <a:rPr lang="en-US" sz="1500" i="1" dirty="0" smtClean="0">
                <a:latin typeface="Calibri" panose="020F0502020204030204" pitchFamily="34" charset="0"/>
              </a:rPr>
            </a:br>
            <a:r>
              <a:rPr lang="en-US" sz="1500" i="1" dirty="0" smtClean="0">
                <a:latin typeface="Calibri" panose="020F0502020204030204" pitchFamily="34" charset="0"/>
              </a:rPr>
              <a:t>Each set has 5 different resource classes containing a particular number of entities, </a:t>
            </a:r>
            <a:br>
              <a:rPr lang="en-US" sz="1500" i="1" dirty="0" smtClean="0">
                <a:latin typeface="Calibri" panose="020F0502020204030204" pitchFamily="34" charset="0"/>
              </a:rPr>
            </a:br>
            <a:r>
              <a:rPr lang="en-US" sz="1500" i="1" dirty="0" smtClean="0">
                <a:latin typeface="Calibri" panose="020F0502020204030204" pitchFamily="34" charset="0"/>
              </a:rPr>
              <a:t>i.e. totally 40 different resource classes were used.</a:t>
            </a:r>
          </a:p>
          <a:p>
            <a:r>
              <a:rPr lang="en-US" sz="1500" i="1" dirty="0" smtClean="0">
                <a:latin typeface="Calibri" panose="020F0502020204030204" pitchFamily="34" charset="0"/>
              </a:rPr>
              <a:t>For each resource class, we randomly selected 10 labels of entities belonging to that class.</a:t>
            </a:r>
            <a:endParaRPr lang="el-GR" sz="1500" i="1" dirty="0">
              <a:latin typeface="Calibri" panose="020F0502020204030204" pitchFamily="34" charset="0"/>
            </a:endParaRPr>
          </a:p>
        </p:txBody>
      </p:sp>
    </p:spTree>
    <p:extLst>
      <p:ext uri="{BB962C8B-B14F-4D97-AF65-F5344CB8AC3E}">
        <p14:creationId xmlns:p14="http://schemas.microsoft.com/office/powerpoint/2010/main" val="11552796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a:t>Time for </a:t>
            </a:r>
            <a:r>
              <a:rPr lang="en-US" dirty="0">
                <a:solidFill>
                  <a:schemeClr val="accent1">
                    <a:lumMod val="50000"/>
                  </a:schemeClr>
                </a:solidFill>
              </a:rPr>
              <a:t>enriching</a:t>
            </a:r>
            <a:r>
              <a:rPr lang="en-US" dirty="0"/>
              <a:t> an </a:t>
            </a:r>
            <a:r>
              <a:rPr lang="en-US" dirty="0" smtClean="0"/>
              <a:t>entity URI</a:t>
            </a:r>
            <a:endParaRPr lang="en-US"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39</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412" y="1340768"/>
            <a:ext cx="6653956" cy="346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00742" y="5937033"/>
            <a:ext cx="3995837" cy="338554"/>
          </a:xfrm>
          <a:prstGeom prst="rect">
            <a:avLst/>
          </a:prstGeom>
          <a:noFill/>
        </p:spPr>
        <p:txBody>
          <a:bodyPr wrap="none" rtlCol="0">
            <a:spAutoFit/>
          </a:bodyPr>
          <a:lstStyle/>
          <a:p>
            <a:r>
              <a:rPr lang="en-US" sz="1600" i="1" dirty="0" smtClean="0">
                <a:latin typeface="Calibri" panose="020F0502020204030204" pitchFamily="34" charset="0"/>
              </a:rPr>
              <a:t>We randomly selected 160 URIs from DBpedia</a:t>
            </a:r>
            <a:endParaRPr lang="el-GR" sz="1600" i="1" dirty="0">
              <a:latin typeface="Calibri" panose="020F0502020204030204" pitchFamily="34" charset="0"/>
            </a:endParaRPr>
          </a:p>
        </p:txBody>
      </p:sp>
    </p:spTree>
    <p:extLst>
      <p:ext uri="{BB962C8B-B14F-4D97-AF65-F5344CB8AC3E}">
        <p14:creationId xmlns:p14="http://schemas.microsoft.com/office/powerpoint/2010/main" val="1068675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109913" y="2310236"/>
            <a:ext cx="1362075" cy="282281"/>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Picture 19" descr="http://www.bbc.co.uk/blogs/legacy/radiolabs/s5/linked-data/ui/images/lo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918"/>
          <a:stretch/>
        </p:blipFill>
        <p:spPr bwMode="auto">
          <a:xfrm>
            <a:off x="5906981" y="4846064"/>
            <a:ext cx="1854702" cy="13065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5343005"/>
            <a:ext cx="1490365" cy="87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LOD-based Named Entity Extraction</a:t>
            </a:r>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4</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pic>
        <p:nvPicPr>
          <p:cNvPr id="1026" name="Picture 2" descr="http://png-4.findicons.com/files/icons/1580/devine_icons_part_2/512/defult_tex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383" y="2006823"/>
            <a:ext cx="1584177" cy="15841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95896" y="1955448"/>
            <a:ext cx="2002471" cy="2062103"/>
          </a:xfrm>
          <a:prstGeom prst="rect">
            <a:avLst/>
          </a:prstGeom>
          <a:noFill/>
        </p:spPr>
        <p:txBody>
          <a:bodyPr wrap="none" rtlCol="0">
            <a:spAutoFit/>
          </a:bodyPr>
          <a:lstStyle/>
          <a:p>
            <a:pPr algn="ctr"/>
            <a:r>
              <a:rPr lang="en-US" sz="2000" b="1" i="1" u="sng" dirty="0" smtClean="0">
                <a:latin typeface="Calibri" panose="020F0502020204030204" pitchFamily="34" charset="0"/>
              </a:rPr>
              <a:t>Fish Species</a:t>
            </a:r>
          </a:p>
          <a:p>
            <a:pPr marL="285750" indent="-196850">
              <a:buFont typeface="Arial" panose="020B0604020202020204" pitchFamily="34" charset="0"/>
              <a:buChar char="•"/>
            </a:pPr>
            <a:r>
              <a:rPr lang="en-US" dirty="0" smtClean="0">
                <a:latin typeface="Calibri" panose="020F0502020204030204" pitchFamily="34" charset="0"/>
              </a:rPr>
              <a:t>chum </a:t>
            </a:r>
            <a:r>
              <a:rPr lang="en-US" dirty="0">
                <a:latin typeface="Calibri" panose="020F0502020204030204" pitchFamily="34" charset="0"/>
              </a:rPr>
              <a:t>salmon</a:t>
            </a:r>
          </a:p>
          <a:p>
            <a:pPr marL="285750" indent="-196850">
              <a:buFont typeface="Arial" panose="020B0604020202020204" pitchFamily="34" charset="0"/>
              <a:buChar char="•"/>
            </a:pPr>
            <a:r>
              <a:rPr lang="en-US" dirty="0" err="1">
                <a:latin typeface="Calibri" panose="020F0502020204030204" pitchFamily="34" charset="0"/>
              </a:rPr>
              <a:t>coho</a:t>
            </a:r>
            <a:r>
              <a:rPr lang="en-US" dirty="0">
                <a:latin typeface="Calibri" panose="020F0502020204030204" pitchFamily="34" charset="0"/>
              </a:rPr>
              <a:t> salmon</a:t>
            </a:r>
          </a:p>
          <a:p>
            <a:pPr marL="285750" indent="-196850">
              <a:buFont typeface="Arial" panose="020B0604020202020204" pitchFamily="34" charset="0"/>
              <a:buChar char="•"/>
            </a:pPr>
            <a:r>
              <a:rPr lang="en-US" dirty="0" err="1">
                <a:latin typeface="Calibri" panose="020F0502020204030204" pitchFamily="34" charset="0"/>
              </a:rPr>
              <a:t>atlantic</a:t>
            </a:r>
            <a:r>
              <a:rPr lang="en-US" dirty="0">
                <a:latin typeface="Calibri" panose="020F0502020204030204" pitchFamily="34" charset="0"/>
              </a:rPr>
              <a:t> Salmon</a:t>
            </a:r>
          </a:p>
          <a:p>
            <a:pPr marL="285750" indent="-196850">
              <a:buFont typeface="Arial" panose="020B0604020202020204" pitchFamily="34" charset="0"/>
              <a:buChar char="•"/>
            </a:pPr>
            <a:r>
              <a:rPr lang="en-US" dirty="0">
                <a:latin typeface="Calibri" panose="020F0502020204030204" pitchFamily="34" charset="0"/>
              </a:rPr>
              <a:t>poacher</a:t>
            </a:r>
          </a:p>
          <a:p>
            <a:pPr marL="285750" indent="-196850">
              <a:buFont typeface="Arial" panose="020B0604020202020204" pitchFamily="34" charset="0"/>
              <a:buChar char="•"/>
            </a:pPr>
            <a:r>
              <a:rPr lang="en-US" dirty="0">
                <a:latin typeface="Calibri" panose="020F0502020204030204" pitchFamily="34" charset="0"/>
              </a:rPr>
              <a:t>sockeye </a:t>
            </a:r>
            <a:r>
              <a:rPr lang="en-US" dirty="0" err="1">
                <a:latin typeface="Calibri" panose="020F0502020204030204" pitchFamily="34" charset="0"/>
              </a:rPr>
              <a:t>salmo</a:t>
            </a:r>
            <a:endParaRPr lang="en-US" dirty="0">
              <a:latin typeface="Calibri" panose="020F0502020204030204" pitchFamily="34" charset="0"/>
            </a:endParaRPr>
          </a:p>
          <a:p>
            <a:pPr marL="285750" indent="-196850">
              <a:buFont typeface="Arial" panose="020B0604020202020204" pitchFamily="34" charset="0"/>
              <a:buChar char="•"/>
            </a:pPr>
            <a:r>
              <a:rPr lang="en-US" dirty="0">
                <a:latin typeface="Calibri" panose="020F0502020204030204" pitchFamily="34" charset="0"/>
              </a:rPr>
              <a:t>chinook salmon </a:t>
            </a:r>
          </a:p>
        </p:txBody>
      </p:sp>
      <p:sp>
        <p:nvSpPr>
          <p:cNvPr id="8" name="Rectangle 7"/>
          <p:cNvSpPr/>
          <p:nvPr/>
        </p:nvSpPr>
        <p:spPr>
          <a:xfrm>
            <a:off x="4371887" y="4177154"/>
            <a:ext cx="4622099" cy="384721"/>
          </a:xfrm>
          <a:prstGeom prst="rect">
            <a:avLst/>
          </a:prstGeom>
        </p:spPr>
        <p:txBody>
          <a:bodyPr wrap="none">
            <a:spAutoFit/>
          </a:bodyPr>
          <a:lstStyle/>
          <a:p>
            <a:r>
              <a:rPr lang="en-US" sz="1900" b="1" dirty="0">
                <a:latin typeface="Calibri" panose="020F0502020204030204" pitchFamily="34" charset="0"/>
              </a:rPr>
              <a:t>http://dbpedia.org/resource/Chum_salmon</a:t>
            </a:r>
            <a:endParaRPr lang="el-GR" sz="1900" b="1" dirty="0">
              <a:latin typeface="Calibri" panose="020F0502020204030204" pitchFamily="34" charset="0"/>
            </a:endParaRPr>
          </a:p>
        </p:txBody>
      </p:sp>
      <p:cxnSp>
        <p:nvCxnSpPr>
          <p:cNvPr id="18" name="Elbow Connector 17"/>
          <p:cNvCxnSpPr>
            <a:stCxn id="8" idx="2"/>
          </p:cNvCxnSpPr>
          <p:nvPr/>
        </p:nvCxnSpPr>
        <p:spPr>
          <a:xfrm rot="5400000">
            <a:off x="5527157" y="4406821"/>
            <a:ext cx="1000726" cy="1310835"/>
          </a:xfrm>
          <a:prstGeom prst="bentConnector2">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597934" y="4722338"/>
            <a:ext cx="3167406" cy="1477328"/>
          </a:xfrm>
          <a:prstGeom prst="rect">
            <a:avLst/>
          </a:prstGeom>
        </p:spPr>
        <p:txBody>
          <a:bodyPr wrap="none">
            <a:spAutoFit/>
          </a:bodyPr>
          <a:lstStyle/>
          <a:p>
            <a:r>
              <a:rPr lang="en-US" b="1" dirty="0" smtClean="0">
                <a:latin typeface="Calibri" panose="020F0502020204030204" pitchFamily="34" charset="0"/>
              </a:rPr>
              <a:t>kingdom: </a:t>
            </a:r>
            <a:r>
              <a:rPr lang="en-US" dirty="0" err="1" smtClean="0">
                <a:latin typeface="Calibri" panose="020F0502020204030204" pitchFamily="34" charset="0"/>
              </a:rPr>
              <a:t>Animali</a:t>
            </a:r>
            <a:endParaRPr lang="en-US" dirty="0" smtClean="0">
              <a:latin typeface="Calibri" panose="020F0502020204030204" pitchFamily="34" charset="0"/>
            </a:endParaRPr>
          </a:p>
          <a:p>
            <a:r>
              <a:rPr lang="en-US" b="1" dirty="0" smtClean="0">
                <a:latin typeface="Calibri" panose="020F0502020204030204" pitchFamily="34" charset="0"/>
              </a:rPr>
              <a:t>phylum</a:t>
            </a:r>
            <a:r>
              <a:rPr lang="en-US" b="1" dirty="0">
                <a:latin typeface="Calibri" panose="020F0502020204030204" pitchFamily="34" charset="0"/>
              </a:rPr>
              <a:t>: </a:t>
            </a:r>
            <a:r>
              <a:rPr lang="en-US" dirty="0" err="1" smtClean="0">
                <a:latin typeface="Calibri" panose="020F0502020204030204" pitchFamily="34" charset="0"/>
              </a:rPr>
              <a:t>Chordata</a:t>
            </a:r>
            <a:endParaRPr lang="en-US" dirty="0" smtClean="0">
              <a:latin typeface="Calibri" panose="020F0502020204030204" pitchFamily="34" charset="0"/>
            </a:endParaRPr>
          </a:p>
          <a:p>
            <a:r>
              <a:rPr lang="en-US" b="1" dirty="0">
                <a:latin typeface="Calibri" panose="020F0502020204030204" pitchFamily="34" charset="0"/>
              </a:rPr>
              <a:t>c</a:t>
            </a:r>
            <a:r>
              <a:rPr lang="en-US" b="1" dirty="0" smtClean="0">
                <a:latin typeface="Calibri" panose="020F0502020204030204" pitchFamily="34" charset="0"/>
              </a:rPr>
              <a:t>lass: </a:t>
            </a:r>
            <a:r>
              <a:rPr lang="en-US" dirty="0" err="1" smtClean="0">
                <a:latin typeface="Calibri" panose="020F0502020204030204" pitchFamily="34" charset="0"/>
              </a:rPr>
              <a:t>Actinopterygii</a:t>
            </a:r>
            <a:endParaRPr lang="en-US" dirty="0" smtClean="0">
              <a:latin typeface="Calibri" panose="020F0502020204030204" pitchFamily="34" charset="0"/>
            </a:endParaRPr>
          </a:p>
          <a:p>
            <a:r>
              <a:rPr lang="en-US" b="1" dirty="0" smtClean="0">
                <a:latin typeface="Calibri" panose="020F0502020204030204" pitchFamily="34" charset="0"/>
              </a:rPr>
              <a:t>order:</a:t>
            </a:r>
            <a:r>
              <a:rPr lang="en-US" dirty="0">
                <a:latin typeface="Calibri" panose="020F0502020204030204" pitchFamily="34" charset="0"/>
              </a:rPr>
              <a:t> </a:t>
            </a:r>
            <a:r>
              <a:rPr lang="en-US" dirty="0" err="1" smtClean="0">
                <a:latin typeface="Calibri" panose="020F0502020204030204" pitchFamily="34" charset="0"/>
              </a:rPr>
              <a:t>Salmoniformes</a:t>
            </a:r>
            <a:endParaRPr lang="en-US" dirty="0" smtClean="0">
              <a:latin typeface="Calibri" panose="020F0502020204030204" pitchFamily="34" charset="0"/>
            </a:endParaRPr>
          </a:p>
          <a:p>
            <a:r>
              <a:rPr lang="en-US" b="1" dirty="0" smtClean="0">
                <a:latin typeface="Calibri" panose="020F0502020204030204" pitchFamily="34" charset="0"/>
              </a:rPr>
              <a:t>binomial authority</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J. </a:t>
            </a:r>
            <a:r>
              <a:rPr lang="en-US" dirty="0" err="1" smtClean="0">
                <a:latin typeface="Calibri" panose="020F0502020204030204" pitchFamily="34" charset="0"/>
              </a:rPr>
              <a:t>Walbaum</a:t>
            </a:r>
            <a:endParaRPr lang="en-US" dirty="0" smtClean="0">
              <a:latin typeface="Calibri" panose="020F0502020204030204" pitchFamily="34" charset="0"/>
            </a:endParaRPr>
          </a:p>
        </p:txBody>
      </p:sp>
      <p:cxnSp>
        <p:nvCxnSpPr>
          <p:cNvPr id="25" name="Elbow Connector 24"/>
          <p:cNvCxnSpPr>
            <a:endCxn id="7" idx="0"/>
          </p:cNvCxnSpPr>
          <p:nvPr/>
        </p:nvCxnSpPr>
        <p:spPr>
          <a:xfrm flipV="1">
            <a:off x="1524000" y="1955448"/>
            <a:ext cx="2273132" cy="825852"/>
          </a:xfrm>
          <a:prstGeom prst="bentConnector4">
            <a:avLst>
              <a:gd name="adj1" fmla="val 33424"/>
              <a:gd name="adj2" fmla="val 132294"/>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18857" y="1057947"/>
            <a:ext cx="3257174" cy="430887"/>
          </a:xfrm>
          <a:prstGeom prst="rect">
            <a:avLst/>
          </a:prstGeom>
          <a:noFill/>
        </p:spPr>
        <p:txBody>
          <a:bodyPr wrap="none" rtlCol="0">
            <a:spAutoFit/>
          </a:bodyPr>
          <a:lstStyle/>
          <a:p>
            <a:pPr algn="ctr"/>
            <a:r>
              <a:rPr lang="en-US" sz="2200" b="1" i="1" dirty="0" smtClean="0">
                <a:solidFill>
                  <a:schemeClr val="accent2">
                    <a:lumMod val="50000"/>
                  </a:schemeClr>
                </a:solidFill>
                <a:latin typeface="Calibri" panose="020F0502020204030204" pitchFamily="34" charset="0"/>
              </a:rPr>
              <a:t>named entity recognition</a:t>
            </a:r>
            <a:endParaRPr lang="el-GR" i="1" dirty="0">
              <a:solidFill>
                <a:schemeClr val="accent2">
                  <a:lumMod val="50000"/>
                </a:schemeClr>
              </a:solidFill>
              <a:latin typeface="Calibri" panose="020F0502020204030204" pitchFamily="34" charset="0"/>
            </a:endParaRPr>
          </a:p>
        </p:txBody>
      </p:sp>
      <p:sp>
        <p:nvSpPr>
          <p:cNvPr id="33" name="TextBox 32"/>
          <p:cNvSpPr txBox="1"/>
          <p:nvPr/>
        </p:nvSpPr>
        <p:spPr>
          <a:xfrm>
            <a:off x="6712333" y="4915818"/>
            <a:ext cx="2258503" cy="430887"/>
          </a:xfrm>
          <a:prstGeom prst="rect">
            <a:avLst/>
          </a:prstGeom>
          <a:noFill/>
        </p:spPr>
        <p:txBody>
          <a:bodyPr wrap="none" rtlCol="0">
            <a:spAutoFit/>
          </a:bodyPr>
          <a:lstStyle/>
          <a:p>
            <a:pPr algn="ctr"/>
            <a:r>
              <a:rPr lang="en-US" sz="2200" b="1" i="1" dirty="0" smtClean="0">
                <a:solidFill>
                  <a:schemeClr val="accent2">
                    <a:lumMod val="50000"/>
                  </a:schemeClr>
                </a:solidFill>
                <a:latin typeface="Calibri" panose="020F0502020204030204" pitchFamily="34" charset="0"/>
              </a:rPr>
              <a:t>entity enrichment</a:t>
            </a:r>
            <a:endParaRPr lang="el-GR" sz="2200" b="1" i="1" dirty="0">
              <a:solidFill>
                <a:schemeClr val="accent2">
                  <a:lumMod val="50000"/>
                </a:schemeClr>
              </a:solidFill>
              <a:latin typeface="Calibri" panose="020F0502020204030204" pitchFamily="34" charset="0"/>
            </a:endParaRPr>
          </a:p>
        </p:txBody>
      </p:sp>
      <p:pic>
        <p:nvPicPr>
          <p:cNvPr id="80" name="Picture 2" descr="http://www.salmonnation.com/fish/images/chum_salmon.jpg"/>
          <p:cNvPicPr>
            <a:picLocks noChangeAspect="1" noChangeArrowheads="1"/>
          </p:cNvPicPr>
          <p:nvPr/>
        </p:nvPicPr>
        <p:blipFill rotWithShape="1">
          <a:blip r:embed="rId6">
            <a:extLst>
              <a:ext uri="{28A0092B-C50C-407E-A947-70E740481C1C}">
                <a14:useLocalDpi xmlns:a14="http://schemas.microsoft.com/office/drawing/2010/main" val="0"/>
              </a:ext>
            </a:extLst>
          </a:blip>
          <a:srcRect t="4712" b="5872"/>
          <a:stretch/>
        </p:blipFill>
        <p:spPr bwMode="auto">
          <a:xfrm>
            <a:off x="448827" y="4491405"/>
            <a:ext cx="1915730" cy="753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cons.iconarchive.com/icons/visualpharm/icons8-metro-style/512/Data-Data-configuration-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7812" y="2399358"/>
            <a:ext cx="599558" cy="5995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bbc.co.uk/blogs/legacy/radiolabs/s5/linked-data/ui/images/lo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5918"/>
          <a:stretch/>
        </p:blipFill>
        <p:spPr bwMode="auto">
          <a:xfrm>
            <a:off x="5657844" y="1731459"/>
            <a:ext cx="2103839" cy="148202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Elbow Connector 9"/>
          <p:cNvCxnSpPr>
            <a:stCxn id="17" idx="3"/>
            <a:endCxn id="8" idx="0"/>
          </p:cNvCxnSpPr>
          <p:nvPr/>
        </p:nvCxnSpPr>
        <p:spPr>
          <a:xfrm>
            <a:off x="4471988" y="2451377"/>
            <a:ext cx="2210949" cy="1725777"/>
          </a:xfrm>
          <a:prstGeom prst="bentConnector2">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08181" y="1371299"/>
            <a:ext cx="2872325" cy="323165"/>
          </a:xfrm>
          <a:prstGeom prst="rect">
            <a:avLst/>
          </a:prstGeom>
        </p:spPr>
        <p:txBody>
          <a:bodyPr wrap="none">
            <a:spAutoFit/>
          </a:bodyPr>
          <a:lstStyle/>
          <a:p>
            <a:r>
              <a:rPr lang="en-US" sz="1500" i="1" dirty="0">
                <a:solidFill>
                  <a:schemeClr val="accent2">
                    <a:lumMod val="75000"/>
                  </a:schemeClr>
                </a:solidFill>
                <a:latin typeface="Calibri" panose="020F0502020204030204" pitchFamily="34" charset="0"/>
              </a:rPr>
              <a:t>(using </a:t>
            </a:r>
            <a:r>
              <a:rPr lang="en-US" sz="1500" b="1" i="1" dirty="0" smtClean="0">
                <a:solidFill>
                  <a:schemeClr val="accent2">
                    <a:lumMod val="75000"/>
                  </a:schemeClr>
                </a:solidFill>
                <a:latin typeface="Calibri" panose="020F0502020204030204" pitchFamily="34" charset="0"/>
              </a:rPr>
              <a:t>NLP/ML</a:t>
            </a:r>
            <a:r>
              <a:rPr lang="en-US" sz="1500" i="1" dirty="0" smtClean="0">
                <a:solidFill>
                  <a:schemeClr val="accent2">
                    <a:lumMod val="75000"/>
                  </a:schemeClr>
                </a:solidFill>
                <a:latin typeface="Calibri" panose="020F0502020204030204" pitchFamily="34" charset="0"/>
              </a:rPr>
              <a:t> </a:t>
            </a:r>
            <a:r>
              <a:rPr lang="en-US" sz="1500" i="1" dirty="0">
                <a:solidFill>
                  <a:schemeClr val="accent2">
                    <a:lumMod val="75000"/>
                  </a:schemeClr>
                </a:solidFill>
                <a:latin typeface="Calibri" panose="020F0502020204030204" pitchFamily="34" charset="0"/>
              </a:rPr>
              <a:t>and/or </a:t>
            </a:r>
            <a:r>
              <a:rPr lang="en-US" sz="1500" b="1" i="1" dirty="0">
                <a:solidFill>
                  <a:schemeClr val="accent2">
                    <a:lumMod val="75000"/>
                  </a:schemeClr>
                </a:solidFill>
                <a:latin typeface="Calibri" panose="020F0502020204030204" pitchFamily="34" charset="0"/>
              </a:rPr>
              <a:t>Gazetteers</a:t>
            </a:r>
            <a:r>
              <a:rPr lang="en-US" sz="1500" i="1" dirty="0">
                <a:solidFill>
                  <a:schemeClr val="accent2">
                    <a:lumMod val="75000"/>
                  </a:schemeClr>
                </a:solidFill>
                <a:latin typeface="Calibri" panose="020F0502020204030204" pitchFamily="34" charset="0"/>
              </a:rPr>
              <a:t>)</a:t>
            </a:r>
            <a:endParaRPr lang="el-GR" sz="1500" dirty="0"/>
          </a:p>
        </p:txBody>
      </p:sp>
      <p:sp>
        <p:nvSpPr>
          <p:cNvPr id="30" name="TextBox 29"/>
          <p:cNvSpPr txBox="1"/>
          <p:nvPr/>
        </p:nvSpPr>
        <p:spPr>
          <a:xfrm>
            <a:off x="6763816" y="2793404"/>
            <a:ext cx="1719317" cy="430887"/>
          </a:xfrm>
          <a:prstGeom prst="rect">
            <a:avLst/>
          </a:prstGeom>
          <a:noFill/>
        </p:spPr>
        <p:txBody>
          <a:bodyPr wrap="none" rtlCol="0">
            <a:spAutoFit/>
          </a:bodyPr>
          <a:lstStyle/>
          <a:p>
            <a:pPr algn="ctr"/>
            <a:r>
              <a:rPr lang="en-US" sz="2200" b="1" i="1" dirty="0" smtClean="0">
                <a:solidFill>
                  <a:schemeClr val="accent2">
                    <a:lumMod val="50000"/>
                  </a:schemeClr>
                </a:solidFill>
                <a:latin typeface="Calibri" panose="020F0502020204030204" pitchFamily="34" charset="0"/>
              </a:rPr>
              <a:t>entity linking</a:t>
            </a:r>
            <a:endParaRPr lang="el-GR" sz="2200" b="1" i="1" dirty="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val="340870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32" presetClass="emph" presetSubtype="0" repeatCount="indefinite" fill="hold" nodeType="withEffect">
                                  <p:stCondLst>
                                    <p:cond delay="0"/>
                                  </p:stCondLst>
                                  <p:endCondLst>
                                    <p:cond evt="onNext" delay="0">
                                      <p:tgtEl>
                                        <p:sldTgt/>
                                      </p:tgtEl>
                                    </p:cond>
                                  </p:end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nodeType="withEffect">
                                  <p:stCondLst>
                                    <p:cond delay="0"/>
                                  </p:stCondLst>
                                  <p:childTnLst>
                                    <p:set>
                                      <p:cBhvr>
                                        <p:cTn id="58" dur="1" fill="hold">
                                          <p:stCondLst>
                                            <p:cond delay="0"/>
                                          </p:stCondLst>
                                        </p:cTn>
                                        <p:tgtEl>
                                          <p:spTgt spid="1028"/>
                                        </p:tgtEl>
                                        <p:attrNameLst>
                                          <p:attrName>style.visibility</p:attrName>
                                        </p:attrNameLst>
                                      </p:cBhvr>
                                      <p:to>
                                        <p:strVal val="visible"/>
                                      </p:to>
                                    </p:set>
                                    <p:animEffect transition="in" filter="fade">
                                      <p:cBhvr>
                                        <p:cTn id="59" dur="500"/>
                                        <p:tgtEl>
                                          <p:spTgt spid="1028"/>
                                        </p:tgtEl>
                                      </p:cBhvr>
                                    </p:animEffect>
                                  </p:childTnLst>
                                </p:cTn>
                              </p:par>
                              <p:par>
                                <p:cTn id="60" presetID="10" presetClass="entr" presetSubtype="0" fill="hold"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childTnLst>
                                </p:cTn>
                              </p:par>
                              <p:par>
                                <p:cTn id="63" presetID="32" presetClass="emph" presetSubtype="0" repeatCount="indefinite" fill="hold" nodeType="withEffect">
                                  <p:stCondLst>
                                    <p:cond delay="0"/>
                                  </p:stCondLst>
                                  <p:endCondLst>
                                    <p:cond evt="onNext" delay="0">
                                      <p:tgtEl>
                                        <p:sldTgt/>
                                      </p:tgtEl>
                                    </p:cond>
                                  </p:endCondLst>
                                  <p:childTnLst>
                                    <p:animRot by="120000">
                                      <p:cBhvr>
                                        <p:cTn id="64" dur="200" fill="hold">
                                          <p:stCondLst>
                                            <p:cond delay="0"/>
                                          </p:stCondLst>
                                        </p:cTn>
                                        <p:tgtEl>
                                          <p:spTgt spid="80"/>
                                        </p:tgtEl>
                                        <p:attrNameLst>
                                          <p:attrName>r</p:attrName>
                                        </p:attrNameLst>
                                      </p:cBhvr>
                                    </p:animRot>
                                    <p:animRot by="-240000">
                                      <p:cBhvr>
                                        <p:cTn id="65" dur="400" fill="hold">
                                          <p:stCondLst>
                                            <p:cond delay="400"/>
                                          </p:stCondLst>
                                        </p:cTn>
                                        <p:tgtEl>
                                          <p:spTgt spid="80"/>
                                        </p:tgtEl>
                                        <p:attrNameLst>
                                          <p:attrName>r</p:attrName>
                                        </p:attrNameLst>
                                      </p:cBhvr>
                                    </p:animRot>
                                    <p:animRot by="240000">
                                      <p:cBhvr>
                                        <p:cTn id="66" dur="400" fill="hold">
                                          <p:stCondLst>
                                            <p:cond delay="800"/>
                                          </p:stCondLst>
                                        </p:cTn>
                                        <p:tgtEl>
                                          <p:spTgt spid="80"/>
                                        </p:tgtEl>
                                        <p:attrNameLst>
                                          <p:attrName>r</p:attrName>
                                        </p:attrNameLst>
                                      </p:cBhvr>
                                    </p:animRot>
                                    <p:animRot by="-240000">
                                      <p:cBhvr>
                                        <p:cTn id="67" dur="400" fill="hold">
                                          <p:stCondLst>
                                            <p:cond delay="1200"/>
                                          </p:stCondLst>
                                        </p:cTn>
                                        <p:tgtEl>
                                          <p:spTgt spid="80"/>
                                        </p:tgtEl>
                                        <p:attrNameLst>
                                          <p:attrName>r</p:attrName>
                                        </p:attrNameLst>
                                      </p:cBhvr>
                                    </p:animRot>
                                    <p:animRot by="120000">
                                      <p:cBhvr>
                                        <p:cTn id="68" dur="400" fill="hold">
                                          <p:stCondLst>
                                            <p:cond delay="1600"/>
                                          </p:stCondLst>
                                        </p:cTn>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8" grpId="0"/>
      <p:bldP spid="19" grpId="0"/>
      <p:bldP spid="26" grpId="0"/>
      <p:bldP spid="33" grpId="0"/>
      <p:bldP spid="13"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a:t>Time for inspecting the </a:t>
            </a:r>
            <a:r>
              <a:rPr lang="en-US" dirty="0">
                <a:solidFill>
                  <a:schemeClr val="accent1">
                    <a:lumMod val="50000"/>
                  </a:schemeClr>
                </a:solidFill>
              </a:rPr>
              <a:t>connectivity</a:t>
            </a: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40</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340768"/>
            <a:ext cx="6048672" cy="373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39930" y="5805264"/>
            <a:ext cx="6275629" cy="584775"/>
          </a:xfrm>
          <a:prstGeom prst="rect">
            <a:avLst/>
          </a:prstGeom>
          <a:noFill/>
        </p:spPr>
        <p:txBody>
          <a:bodyPr wrap="none" rtlCol="0">
            <a:spAutoFit/>
          </a:bodyPr>
          <a:lstStyle/>
          <a:p>
            <a:r>
              <a:rPr lang="en-US" sz="1600" i="1" dirty="0" smtClean="0">
                <a:latin typeface="Calibri" panose="020F0502020204030204" pitchFamily="34" charset="0"/>
              </a:rPr>
              <a:t>We randomly selected URIs of the same resource class from DBpedia and </a:t>
            </a:r>
            <a:br>
              <a:rPr lang="en-US" sz="1600" i="1" dirty="0" smtClean="0">
                <a:latin typeface="Calibri" panose="020F0502020204030204" pitchFamily="34" charset="0"/>
              </a:rPr>
            </a:br>
            <a:r>
              <a:rPr lang="en-US" sz="1600" i="1" dirty="0" smtClean="0">
                <a:latin typeface="Calibri" panose="020F0502020204030204" pitchFamily="34" charset="0"/>
              </a:rPr>
              <a:t>we repeated the experiments for 5 different resource classes.</a:t>
            </a:r>
            <a:endParaRPr lang="el-GR" sz="1600" i="1" dirty="0">
              <a:latin typeface="Calibri" panose="020F0502020204030204" pitchFamily="34" charset="0"/>
            </a:endParaRPr>
          </a:p>
        </p:txBody>
      </p:sp>
    </p:spTree>
    <p:extLst>
      <p:ext uri="{BB962C8B-B14F-4D97-AF65-F5344CB8AC3E}">
        <p14:creationId xmlns:p14="http://schemas.microsoft.com/office/powerpoint/2010/main" val="1068675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 Reliability and Scalability</a:t>
            </a:r>
            <a:endParaRPr lang="el-GR" dirty="0"/>
          </a:p>
        </p:txBody>
      </p:sp>
      <p:sp>
        <p:nvSpPr>
          <p:cNvPr id="3" name="Content Placeholder 2"/>
          <p:cNvSpPr>
            <a:spLocks noGrp="1"/>
          </p:cNvSpPr>
          <p:nvPr>
            <p:ph idx="1"/>
          </p:nvPr>
        </p:nvSpPr>
        <p:spPr>
          <a:xfrm>
            <a:off x="179389" y="1125538"/>
            <a:ext cx="8785225" cy="5111774"/>
          </a:xfrm>
        </p:spPr>
        <p:txBody>
          <a:bodyPr>
            <a:normAutofit fontScale="92500" lnSpcReduction="20000"/>
          </a:bodyPr>
          <a:lstStyle/>
          <a:p>
            <a:r>
              <a:rPr lang="en-US" dirty="0" smtClean="0">
                <a:solidFill>
                  <a:srgbClr val="FF0000"/>
                </a:solidFill>
              </a:rPr>
              <a:t>Existing publicly available Knowledge Bases are not reliable</a:t>
            </a:r>
          </a:p>
          <a:p>
            <a:pPr lvl="1"/>
            <a:r>
              <a:rPr lang="en-US" dirty="0" smtClean="0">
                <a:solidFill>
                  <a:srgbClr val="FF0000"/>
                </a:solidFill>
              </a:rPr>
              <a:t>They mainly serve demonstration purposes</a:t>
            </a:r>
          </a:p>
          <a:p>
            <a:pPr lvl="1"/>
            <a:r>
              <a:rPr lang="en-US" dirty="0" smtClean="0">
                <a:solidFill>
                  <a:srgbClr val="FF0000"/>
                </a:solidFill>
              </a:rPr>
              <a:t>Their efficiency and availability change over time</a:t>
            </a:r>
          </a:p>
          <a:p>
            <a:pPr lvl="1"/>
            <a:r>
              <a:rPr lang="en-US" dirty="0" smtClean="0">
                <a:solidFill>
                  <a:srgbClr val="FF0000"/>
                </a:solidFill>
              </a:rPr>
              <a:t>They do not serve multiple concurrent requests</a:t>
            </a:r>
          </a:p>
          <a:p>
            <a:pPr lvl="1"/>
            <a:endParaRPr lang="en-US" dirty="0" smtClean="0"/>
          </a:p>
          <a:p>
            <a:r>
              <a:rPr lang="en-US" dirty="0" smtClean="0">
                <a:solidFill>
                  <a:srgbClr val="FF0000"/>
                </a:solidFill>
              </a:rPr>
              <a:t>If an entity belongs to a category with millions of entities then the linking time can be high</a:t>
            </a:r>
          </a:p>
          <a:p>
            <a:pPr lvl="1"/>
            <a:r>
              <a:rPr lang="en-US" dirty="0" smtClean="0">
                <a:solidFill>
                  <a:srgbClr val="FF0000"/>
                </a:solidFill>
              </a:rPr>
              <a:t>The same is true in case the underlying application requires to retrieve semantic information for numerous entities at once</a:t>
            </a:r>
          </a:p>
          <a:p>
            <a:pPr lvl="1"/>
            <a:r>
              <a:rPr lang="en-US" dirty="0" smtClean="0">
                <a:solidFill>
                  <a:srgbClr val="108A1F"/>
                </a:solidFill>
              </a:rPr>
              <a:t>Caching/Indexing is a solution, but with the c</a:t>
            </a:r>
            <a:r>
              <a:rPr lang="en-US" sz="2000" dirty="0" smtClean="0">
                <a:solidFill>
                  <a:srgbClr val="108A1F"/>
                </a:solidFill>
              </a:rPr>
              <a:t>ost of loosing the freshness of the results</a:t>
            </a:r>
          </a:p>
          <a:p>
            <a:pPr lvl="1"/>
            <a:endParaRPr lang="en-US" sz="2000" dirty="0" smtClean="0"/>
          </a:p>
          <a:p>
            <a:r>
              <a:rPr lang="en-US" dirty="0" smtClean="0">
                <a:solidFill>
                  <a:srgbClr val="108A1F"/>
                </a:solidFill>
              </a:rPr>
              <a:t>In a real application:</a:t>
            </a:r>
          </a:p>
          <a:p>
            <a:pPr lvl="1"/>
            <a:r>
              <a:rPr lang="en-US" dirty="0" smtClean="0">
                <a:solidFill>
                  <a:srgbClr val="108A1F"/>
                </a:solidFill>
              </a:rPr>
              <a:t>The underlying KBs may not be publicly available</a:t>
            </a:r>
          </a:p>
          <a:p>
            <a:pPr lvl="1"/>
            <a:r>
              <a:rPr lang="en-US" dirty="0" smtClean="0">
                <a:solidFill>
                  <a:srgbClr val="108A1F"/>
                </a:solidFill>
              </a:rPr>
              <a:t>A dedicated </a:t>
            </a:r>
            <a:r>
              <a:rPr lang="en-US" b="1" dirty="0" smtClean="0">
                <a:solidFill>
                  <a:srgbClr val="108A1F"/>
                </a:solidFill>
              </a:rPr>
              <a:t>Warehouse</a:t>
            </a:r>
            <a:r>
              <a:rPr lang="en-US" dirty="0" smtClean="0">
                <a:solidFill>
                  <a:srgbClr val="108A1F"/>
                </a:solidFill>
              </a:rPr>
              <a:t> can be constructed that will serve the application</a:t>
            </a:r>
          </a:p>
          <a:p>
            <a:pPr lvl="1"/>
            <a:r>
              <a:rPr lang="en-US" dirty="0" smtClean="0">
                <a:solidFill>
                  <a:srgbClr val="108A1F"/>
                </a:solidFill>
              </a:rPr>
              <a:t>Distributed infrastructure</a:t>
            </a: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41</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174886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fade">
                                      <p:cBhvr>
                                        <p:cTn id="24" dur="500"/>
                                        <p:tgtEl>
                                          <p:spTgt spid="3">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l-GR" dirty="0"/>
          </a:p>
        </p:txBody>
      </p:sp>
      <p:sp>
        <p:nvSpPr>
          <p:cNvPr id="3" name="Content Placeholder 2"/>
          <p:cNvSpPr>
            <a:spLocks noGrp="1"/>
          </p:cNvSpPr>
          <p:nvPr>
            <p:ph idx="1"/>
          </p:nvPr>
        </p:nvSpPr>
        <p:spPr>
          <a:xfrm>
            <a:off x="179389" y="1239838"/>
            <a:ext cx="8785225" cy="5111774"/>
          </a:xfrm>
        </p:spPr>
        <p:txBody>
          <a:bodyPr>
            <a:normAutofit fontScale="92500" lnSpcReduction="20000"/>
          </a:bodyPr>
          <a:lstStyle/>
          <a:p>
            <a:r>
              <a:rPr lang="en-US" sz="3200" dirty="0" smtClean="0">
                <a:solidFill>
                  <a:schemeClr val="bg1">
                    <a:lumMod val="85000"/>
                  </a:schemeClr>
                </a:solidFill>
              </a:rPr>
              <a:t>Introduction</a:t>
            </a:r>
          </a:p>
          <a:p>
            <a:pPr lvl="1"/>
            <a:r>
              <a:rPr lang="en-US" sz="2200" i="1" dirty="0" smtClean="0">
                <a:solidFill>
                  <a:schemeClr val="bg1">
                    <a:lumMod val="85000"/>
                  </a:schemeClr>
                </a:solidFill>
              </a:rPr>
              <a:t>Named entity extraction / Motivation / Contribution</a:t>
            </a:r>
          </a:p>
          <a:p>
            <a:pPr marL="457200" lvl="1" indent="0">
              <a:buNone/>
            </a:pPr>
            <a:endParaRPr lang="en-US" sz="2200" dirty="0" smtClean="0">
              <a:solidFill>
                <a:schemeClr val="bg1">
                  <a:lumMod val="85000"/>
                </a:schemeClr>
              </a:solidFill>
            </a:endParaRPr>
          </a:p>
          <a:p>
            <a:r>
              <a:rPr lang="en-US" sz="3200" dirty="0" smtClean="0">
                <a:solidFill>
                  <a:schemeClr val="bg1">
                    <a:lumMod val="85000"/>
                  </a:schemeClr>
                </a:solidFill>
              </a:rPr>
              <a:t>The proposed approach</a:t>
            </a:r>
          </a:p>
          <a:p>
            <a:pPr lvl="1"/>
            <a:r>
              <a:rPr lang="en-US" sz="2200" i="1" dirty="0" smtClean="0">
                <a:solidFill>
                  <a:schemeClr val="bg1">
                    <a:lumMod val="85000"/>
                  </a:schemeClr>
                </a:solidFill>
              </a:rPr>
              <a:t>The configuration model</a:t>
            </a:r>
          </a:p>
          <a:p>
            <a:pPr marL="457200" lvl="1" indent="0">
              <a:buNone/>
            </a:pPr>
            <a:endParaRPr lang="en-US" sz="2200" dirty="0" smtClean="0">
              <a:solidFill>
                <a:schemeClr val="bg1">
                  <a:lumMod val="85000"/>
                </a:schemeClr>
              </a:solidFill>
            </a:endParaRPr>
          </a:p>
          <a:p>
            <a:r>
              <a:rPr lang="en-US" sz="3200" dirty="0" smtClean="0">
                <a:solidFill>
                  <a:schemeClr val="bg1">
                    <a:lumMod val="85000"/>
                  </a:schemeClr>
                </a:solidFill>
              </a:rPr>
              <a:t>The system X-Link</a:t>
            </a:r>
          </a:p>
          <a:p>
            <a:pPr lvl="1"/>
            <a:r>
              <a:rPr lang="en-US" sz="2200" i="1" dirty="0" smtClean="0">
                <a:solidFill>
                  <a:schemeClr val="bg1">
                    <a:lumMod val="85000"/>
                  </a:schemeClr>
                </a:solidFill>
              </a:rPr>
              <a:t>Architecture / Functionality / Configurability / Applications</a:t>
            </a:r>
          </a:p>
          <a:p>
            <a:pPr marL="457200" lvl="1" indent="0">
              <a:buNone/>
            </a:pPr>
            <a:endParaRPr lang="en-US" sz="2200" dirty="0" smtClean="0">
              <a:solidFill>
                <a:schemeClr val="bg1">
                  <a:lumMod val="85000"/>
                </a:schemeClr>
              </a:solidFill>
            </a:endParaRPr>
          </a:p>
          <a:p>
            <a:r>
              <a:rPr lang="en-US" sz="3200" dirty="0" smtClean="0">
                <a:solidFill>
                  <a:schemeClr val="bg1">
                    <a:lumMod val="85000"/>
                  </a:schemeClr>
                </a:solidFill>
              </a:rPr>
              <a:t>Evaluation</a:t>
            </a:r>
          </a:p>
          <a:p>
            <a:pPr lvl="1"/>
            <a:r>
              <a:rPr lang="en-US" sz="2200" i="1" dirty="0" smtClean="0">
                <a:solidFill>
                  <a:schemeClr val="bg1">
                    <a:lumMod val="85000"/>
                  </a:schemeClr>
                </a:solidFill>
              </a:rPr>
              <a:t>User study / Case study</a:t>
            </a:r>
          </a:p>
          <a:p>
            <a:pPr marL="457200" lvl="1" indent="0">
              <a:buNone/>
            </a:pPr>
            <a:endParaRPr lang="en-US" sz="2200" dirty="0" smtClean="0"/>
          </a:p>
          <a:p>
            <a:r>
              <a:rPr lang="en-US" sz="3200" dirty="0" smtClean="0"/>
              <a:t>Conclusion</a:t>
            </a:r>
            <a:r>
              <a:rPr lang="en-US" sz="3200" dirty="0"/>
              <a:t> </a:t>
            </a:r>
            <a:r>
              <a:rPr lang="en-US" sz="3200" dirty="0" smtClean="0"/>
              <a:t>and Future Research</a:t>
            </a: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42</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21590118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l-GR" dirty="0"/>
          </a:p>
        </p:txBody>
      </p:sp>
      <p:sp>
        <p:nvSpPr>
          <p:cNvPr id="3" name="Content Placeholder 2"/>
          <p:cNvSpPr>
            <a:spLocks noGrp="1"/>
          </p:cNvSpPr>
          <p:nvPr>
            <p:ph idx="1"/>
          </p:nvPr>
        </p:nvSpPr>
        <p:spPr>
          <a:xfrm>
            <a:off x="103189" y="1214438"/>
            <a:ext cx="8852791" cy="5382914"/>
          </a:xfrm>
        </p:spPr>
        <p:txBody>
          <a:bodyPr>
            <a:normAutofit fontScale="92500" lnSpcReduction="10000"/>
          </a:bodyPr>
          <a:lstStyle/>
          <a:p>
            <a:pPr marL="342900" lvl="1" indent="-342900">
              <a:buFontTx/>
              <a:buChar char="•"/>
            </a:pPr>
            <a:r>
              <a:rPr lang="en-US" sz="2400" dirty="0"/>
              <a:t>A </a:t>
            </a:r>
            <a:r>
              <a:rPr lang="en-US" sz="2400" dirty="0">
                <a:solidFill>
                  <a:schemeClr val="accent1">
                    <a:lumMod val="50000"/>
                  </a:schemeClr>
                </a:solidFill>
              </a:rPr>
              <a:t>generic model</a:t>
            </a:r>
            <a:r>
              <a:rPr lang="en-US" sz="2400" dirty="0"/>
              <a:t> for configuring </a:t>
            </a:r>
            <a:br>
              <a:rPr lang="en-US" sz="2400" dirty="0"/>
            </a:br>
            <a:r>
              <a:rPr lang="en-US" sz="2400" dirty="0" smtClean="0"/>
              <a:t>(</a:t>
            </a:r>
            <a:r>
              <a:rPr lang="en-US" sz="2400" dirty="0"/>
              <a:t>dynamically) </a:t>
            </a:r>
            <a:r>
              <a:rPr lang="en-US" sz="2400" dirty="0" smtClean="0"/>
              <a:t>a </a:t>
            </a:r>
            <a:r>
              <a:rPr lang="en-US" sz="2400" dirty="0"/>
              <a:t>LOD-based NEE </a:t>
            </a:r>
            <a:r>
              <a:rPr lang="en-US" sz="2400" dirty="0" smtClean="0"/>
              <a:t>system</a:t>
            </a:r>
          </a:p>
          <a:p>
            <a:pPr marL="0" lvl="1" indent="0">
              <a:buNone/>
            </a:pPr>
            <a:r>
              <a:rPr lang="en-US" dirty="0" smtClean="0"/>
              <a:t> </a:t>
            </a:r>
          </a:p>
          <a:p>
            <a:r>
              <a:rPr lang="en-US" dirty="0" smtClean="0"/>
              <a:t>X-Link</a:t>
            </a:r>
          </a:p>
          <a:p>
            <a:pPr lvl="1"/>
            <a:r>
              <a:rPr lang="en-US" dirty="0" smtClean="0"/>
              <a:t>A LOD-based, </a:t>
            </a:r>
            <a:r>
              <a:rPr lang="en-US" dirty="0" smtClean="0">
                <a:solidFill>
                  <a:schemeClr val="accent1">
                    <a:lumMod val="50000"/>
                  </a:schemeClr>
                </a:solidFill>
              </a:rPr>
              <a:t>fully configurable</a:t>
            </a:r>
            <a:r>
              <a:rPr lang="en-US" dirty="0" smtClean="0"/>
              <a:t>, NEE tool</a:t>
            </a:r>
            <a:br>
              <a:rPr lang="en-US" dirty="0" smtClean="0"/>
            </a:br>
            <a:r>
              <a:rPr lang="en-US" dirty="0" smtClean="0"/>
              <a:t>that supports the proposed model</a:t>
            </a:r>
          </a:p>
          <a:p>
            <a:pPr marL="0" indent="0">
              <a:buNone/>
            </a:pPr>
            <a:r>
              <a:rPr lang="en-US" sz="1100" dirty="0"/>
              <a:t> </a:t>
            </a:r>
            <a:r>
              <a:rPr lang="en-US" sz="1100" dirty="0" smtClean="0"/>
              <a:t>   </a:t>
            </a:r>
          </a:p>
          <a:p>
            <a:r>
              <a:rPr lang="en-US" dirty="0" smtClean="0"/>
              <a:t>By adopting the proposed approach one can configure a NEE system within a few minutes</a:t>
            </a:r>
          </a:p>
          <a:p>
            <a:pPr marL="0" indent="0">
              <a:buNone/>
            </a:pPr>
            <a:r>
              <a:rPr lang="en-US" sz="1100" dirty="0" smtClean="0"/>
              <a:t>   </a:t>
            </a:r>
          </a:p>
          <a:p>
            <a:r>
              <a:rPr lang="en-US" dirty="0" smtClean="0"/>
              <a:t>The exploitation of LOD can be supported at query-time</a:t>
            </a:r>
          </a:p>
          <a:p>
            <a:pPr marL="0" indent="0">
              <a:buNone/>
            </a:pPr>
            <a:r>
              <a:rPr lang="en-US" sz="1000" dirty="0" smtClean="0"/>
              <a:t>  </a:t>
            </a:r>
          </a:p>
          <a:p>
            <a:r>
              <a:rPr lang="en-US" dirty="0" smtClean="0"/>
              <a:t>The </a:t>
            </a:r>
            <a:r>
              <a:rPr lang="en-US" dirty="0"/>
              <a:t>major bottleneck is the </a:t>
            </a:r>
            <a:r>
              <a:rPr lang="en-US" dirty="0" smtClean="0">
                <a:solidFill>
                  <a:schemeClr val="accent1">
                    <a:lumMod val="50000"/>
                  </a:schemeClr>
                </a:solidFill>
              </a:rPr>
              <a:t>reliability</a:t>
            </a:r>
            <a:r>
              <a:rPr lang="en-US" dirty="0" smtClean="0"/>
              <a:t> </a:t>
            </a:r>
            <a:r>
              <a:rPr lang="en-US" dirty="0"/>
              <a:t>and </a:t>
            </a:r>
            <a:r>
              <a:rPr lang="en-US" dirty="0">
                <a:solidFill>
                  <a:schemeClr val="accent1">
                    <a:lumMod val="50000"/>
                  </a:schemeClr>
                </a:solidFill>
              </a:rPr>
              <a:t>performance</a:t>
            </a:r>
            <a:r>
              <a:rPr lang="en-US" dirty="0"/>
              <a:t> of </a:t>
            </a:r>
            <a:r>
              <a:rPr lang="en-US" u="sng" dirty="0"/>
              <a:t>online</a:t>
            </a:r>
            <a:r>
              <a:rPr lang="en-US" dirty="0"/>
              <a:t> SPARQL </a:t>
            </a:r>
            <a:r>
              <a:rPr lang="en-US" dirty="0" smtClean="0"/>
              <a:t>endpoints</a:t>
            </a:r>
          </a:p>
          <a:p>
            <a:pPr lvl="1"/>
            <a:r>
              <a:rPr lang="en-US" i="1" dirty="0"/>
              <a:t>We expect </a:t>
            </a:r>
            <a:r>
              <a:rPr lang="en-US" i="1" dirty="0" smtClean="0"/>
              <a:t>this limitation </a:t>
            </a:r>
            <a:r>
              <a:rPr lang="en-US" i="1" dirty="0"/>
              <a:t>to </a:t>
            </a:r>
            <a:r>
              <a:rPr lang="en-US" i="1" dirty="0" smtClean="0"/>
              <a:t>get overcome in </a:t>
            </a:r>
            <a:r>
              <a:rPr lang="en-US" i="1" dirty="0"/>
              <a:t>the near </a:t>
            </a:r>
            <a:r>
              <a:rPr lang="en-US" i="1" dirty="0" smtClean="0"/>
              <a:t>future</a:t>
            </a:r>
          </a:p>
          <a:p>
            <a:pPr lvl="1"/>
            <a:r>
              <a:rPr lang="en-US" i="1" dirty="0" smtClean="0"/>
              <a:t>In the meanwhile, we can use caching/indexing/dedicated warehouses/distributed infrastructure</a:t>
            </a:r>
            <a:endParaRPr lang="en-US" i="1" dirty="0" smtClean="0"/>
          </a:p>
          <a:p>
            <a:pPr lvl="1"/>
            <a:endParaRPr lang="el-GR" i="1"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43</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370" y="1185630"/>
            <a:ext cx="3449501" cy="116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8645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l-GR" dirty="0"/>
          </a:p>
        </p:txBody>
      </p:sp>
      <p:sp>
        <p:nvSpPr>
          <p:cNvPr id="3" name="Content Placeholder 2"/>
          <p:cNvSpPr>
            <a:spLocks noGrp="1"/>
          </p:cNvSpPr>
          <p:nvPr>
            <p:ph idx="1"/>
          </p:nvPr>
        </p:nvSpPr>
        <p:spPr>
          <a:xfrm>
            <a:off x="103189" y="1214438"/>
            <a:ext cx="8852791" cy="5094882"/>
          </a:xfrm>
        </p:spPr>
        <p:txBody>
          <a:bodyPr>
            <a:normAutofit/>
          </a:bodyPr>
          <a:lstStyle/>
          <a:p>
            <a:pPr marL="438150" lvl="2" indent="-342900">
              <a:tabLst>
                <a:tab pos="355600" algn="l"/>
              </a:tabLst>
            </a:pPr>
            <a:r>
              <a:rPr lang="en-US" b="1" dirty="0"/>
              <a:t>It would be beneficial for the community if every NEE system supported the proposed configuration </a:t>
            </a:r>
            <a:r>
              <a:rPr lang="en-US" b="1" dirty="0" smtClean="0"/>
              <a:t>model</a:t>
            </a:r>
          </a:p>
          <a:p>
            <a:pPr marL="895350" lvl="4" indent="-342900">
              <a:tabLst>
                <a:tab pos="355600" algn="l"/>
              </a:tabLst>
            </a:pPr>
            <a:r>
              <a:rPr lang="en-US" sz="2000" dirty="0"/>
              <a:t>We work on defining an </a:t>
            </a:r>
            <a:r>
              <a:rPr lang="en-US" sz="2000" dirty="0">
                <a:solidFill>
                  <a:schemeClr val="accent1">
                    <a:lumMod val="50000"/>
                  </a:schemeClr>
                </a:solidFill>
              </a:rPr>
              <a:t>RDF vocabulary </a:t>
            </a:r>
            <a:r>
              <a:rPr lang="en-US" sz="2000" dirty="0"/>
              <a:t>with explicit </a:t>
            </a:r>
            <a:r>
              <a:rPr lang="en-US" sz="2000" dirty="0" smtClean="0"/>
              <a:t>semantics</a:t>
            </a:r>
          </a:p>
          <a:p>
            <a:pPr marL="895350" lvl="4" indent="-342900">
              <a:tabLst>
                <a:tab pos="355600" algn="l"/>
              </a:tabLst>
            </a:pPr>
            <a:endParaRPr lang="en-US" sz="2000" dirty="0"/>
          </a:p>
          <a:p>
            <a:pPr marL="438150" lvl="2" indent="-342900">
              <a:tabLst>
                <a:tab pos="355600" algn="l"/>
              </a:tabLst>
            </a:pPr>
            <a:r>
              <a:rPr lang="en-US" dirty="0" smtClean="0"/>
              <a:t>We evaluate approaches for </a:t>
            </a:r>
            <a:r>
              <a:rPr lang="en-US" dirty="0" smtClean="0">
                <a:solidFill>
                  <a:schemeClr val="accent1">
                    <a:lumMod val="50000"/>
                  </a:schemeClr>
                </a:solidFill>
              </a:rPr>
              <a:t>entity disambiguation </a:t>
            </a:r>
            <a:r>
              <a:rPr lang="en-US" dirty="0" smtClean="0"/>
              <a:t>that are appropriate in our setting</a:t>
            </a:r>
            <a:endParaRPr lang="en-US" dirty="0" smtClean="0">
              <a:solidFill>
                <a:schemeClr val="accent1">
                  <a:lumMod val="50000"/>
                </a:schemeClr>
              </a:solidFill>
            </a:endParaRPr>
          </a:p>
          <a:p>
            <a:pPr marL="438150" lvl="2" indent="-342900">
              <a:tabLst>
                <a:tab pos="355600" algn="l"/>
              </a:tabLst>
            </a:pPr>
            <a:endParaRPr lang="en-US" dirty="0" smtClean="0">
              <a:solidFill>
                <a:schemeClr val="accent1">
                  <a:lumMod val="50000"/>
                </a:schemeClr>
              </a:solidFill>
            </a:endParaRPr>
          </a:p>
          <a:p>
            <a:pPr marL="438150" lvl="2" indent="-342900">
              <a:tabLst>
                <a:tab pos="355600" algn="l"/>
              </a:tabLst>
            </a:pPr>
            <a:endParaRPr lang="en-US" dirty="0">
              <a:solidFill>
                <a:schemeClr val="accent1">
                  <a:lumMod val="50000"/>
                </a:schemeClr>
              </a:solidFill>
            </a:endParaRPr>
          </a:p>
          <a:p>
            <a:pPr marL="438150" lvl="2" indent="-342900">
              <a:tabLst>
                <a:tab pos="355600" algn="l"/>
              </a:tabLst>
            </a:pPr>
            <a:endParaRPr lang="en-US" dirty="0" smtClean="0">
              <a:solidFill>
                <a:schemeClr val="accent1">
                  <a:lumMod val="50000"/>
                </a:schemeClr>
              </a:solidFill>
            </a:endParaRPr>
          </a:p>
          <a:p>
            <a:pPr marL="438150" lvl="2" indent="-342900">
              <a:tabLst>
                <a:tab pos="355600" algn="l"/>
              </a:tabLst>
            </a:pPr>
            <a:endParaRPr lang="en-US" dirty="0">
              <a:solidFill>
                <a:schemeClr val="accent1">
                  <a:lumMod val="50000"/>
                </a:schemeClr>
              </a:solidFill>
            </a:endParaRPr>
          </a:p>
          <a:p>
            <a:pPr marL="438150" lvl="2" indent="-342900">
              <a:tabLst>
                <a:tab pos="355600" algn="l"/>
              </a:tabLst>
            </a:pPr>
            <a:r>
              <a:rPr lang="en-US" dirty="0"/>
              <a:t>We elaborate on methods for </a:t>
            </a:r>
            <a:r>
              <a:rPr lang="en-US" dirty="0">
                <a:solidFill>
                  <a:schemeClr val="accent1">
                    <a:lumMod val="50000"/>
                  </a:schemeClr>
                </a:solidFill>
              </a:rPr>
              <a:t>ranking the matching URIs</a:t>
            </a:r>
            <a:r>
              <a:rPr lang="en-US" dirty="0"/>
              <a:t> in case they are numerous</a:t>
            </a:r>
          </a:p>
          <a:p>
            <a:pPr marL="438150" lvl="2" indent="-342900">
              <a:tabLst>
                <a:tab pos="355600" algn="l"/>
              </a:tabLst>
            </a:pPr>
            <a:endParaRPr lang="en-US" dirty="0">
              <a:solidFill>
                <a:schemeClr val="accent1">
                  <a:lumMod val="50000"/>
                </a:schemeClr>
              </a:solidFill>
            </a:endParaRP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44</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pic>
        <p:nvPicPr>
          <p:cNvPr id="7" name="Picture 2" descr="http://upload.wikimedia.org/wikipedia/en/4/4d/Flag_of_Argentina_(borde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006" y="4173228"/>
            <a:ext cx="1209997" cy="7813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le:Argentina sphyraen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811" y="4191370"/>
            <a:ext cx="1770270" cy="6992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05240" y="3630210"/>
            <a:ext cx="1134221" cy="584775"/>
          </a:xfrm>
          <a:prstGeom prst="rect">
            <a:avLst/>
          </a:prstGeom>
          <a:noFill/>
        </p:spPr>
        <p:txBody>
          <a:bodyPr wrap="none" rtlCol="0">
            <a:spAutoFit/>
          </a:bodyPr>
          <a:lstStyle/>
          <a:p>
            <a:pPr algn="ctr"/>
            <a:r>
              <a:rPr lang="en-US" sz="1600" i="1" dirty="0">
                <a:latin typeface="Calibri" panose="020F0502020204030204" pitchFamily="34" charset="0"/>
              </a:rPr>
              <a:t>Argentina</a:t>
            </a:r>
            <a:r>
              <a:rPr lang="en-US" sz="1600" i="1" dirty="0" smtClean="0">
                <a:latin typeface="Calibri" panose="020F0502020204030204" pitchFamily="34" charset="0"/>
              </a:rPr>
              <a:t>,</a:t>
            </a:r>
          </a:p>
          <a:p>
            <a:pPr algn="ctr"/>
            <a:r>
              <a:rPr lang="en-US" sz="1600" i="1" dirty="0" smtClean="0">
                <a:latin typeface="Calibri" panose="020F0502020204030204" pitchFamily="34" charset="0"/>
              </a:rPr>
              <a:t>the country</a:t>
            </a:r>
            <a:endParaRPr lang="el-GR" sz="1600" i="1" dirty="0">
              <a:latin typeface="Calibri" panose="020F0502020204030204" pitchFamily="34" charset="0"/>
            </a:endParaRPr>
          </a:p>
        </p:txBody>
      </p:sp>
      <p:sp>
        <p:nvSpPr>
          <p:cNvPr id="10" name="TextBox 9"/>
          <p:cNvSpPr txBox="1"/>
          <p:nvPr/>
        </p:nvSpPr>
        <p:spPr>
          <a:xfrm>
            <a:off x="4689392" y="3626896"/>
            <a:ext cx="1340432" cy="584775"/>
          </a:xfrm>
          <a:prstGeom prst="rect">
            <a:avLst/>
          </a:prstGeom>
          <a:noFill/>
        </p:spPr>
        <p:txBody>
          <a:bodyPr wrap="none" rtlCol="0">
            <a:spAutoFit/>
          </a:bodyPr>
          <a:lstStyle/>
          <a:p>
            <a:pPr algn="ctr"/>
            <a:r>
              <a:rPr lang="en-US" sz="1600" i="1" dirty="0" smtClean="0">
                <a:latin typeface="Calibri" panose="020F0502020204030204" pitchFamily="34" charset="0"/>
              </a:rPr>
              <a:t>Argentina, </a:t>
            </a:r>
          </a:p>
          <a:p>
            <a:pPr algn="ctr"/>
            <a:r>
              <a:rPr lang="en-US" sz="1600" i="1" dirty="0" smtClean="0">
                <a:latin typeface="Calibri" panose="020F0502020204030204" pitchFamily="34" charset="0"/>
              </a:rPr>
              <a:t>the fish genus</a:t>
            </a:r>
            <a:endParaRPr lang="el-GR" sz="1600" i="1" dirty="0">
              <a:latin typeface="Calibri" panose="020F0502020204030204" pitchFamily="34" charset="0"/>
            </a:endParaRPr>
          </a:p>
        </p:txBody>
      </p:sp>
    </p:spTree>
    <p:extLst>
      <p:ext uri="{BB962C8B-B14F-4D97-AF65-F5344CB8AC3E}">
        <p14:creationId xmlns:p14="http://schemas.microsoft.com/office/powerpoint/2010/main" val="9285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ctrTitle"/>
          </p:nvPr>
        </p:nvSpPr>
        <p:spPr>
          <a:xfrm>
            <a:off x="-317851" y="227828"/>
            <a:ext cx="9721080" cy="1107485"/>
          </a:xfrm>
          <a:ln>
            <a:solidFill>
              <a:srgbClr val="4BACC6"/>
            </a:solidFill>
          </a:ln>
        </p:spPr>
        <p:txBody>
          <a:bodyPr/>
          <a:lstStyle/>
          <a:p>
            <a:pPr algn="ctr" eaLnBrk="1" hangingPunct="1"/>
            <a:r>
              <a:rPr lang="en-US" sz="6000" b="1" dirty="0" smtClean="0">
                <a:solidFill>
                  <a:srgbClr val="000000"/>
                </a:solidFill>
              </a:rPr>
              <a:t>Thank you!</a:t>
            </a:r>
            <a:endParaRPr lang="el-GR" sz="4400" spc="300" dirty="0" smtClean="0">
              <a:solidFill>
                <a:srgbClr val="000000"/>
              </a:solidFill>
            </a:endParaRPr>
          </a:p>
        </p:txBody>
      </p:sp>
      <p:sp>
        <p:nvSpPr>
          <p:cNvPr id="6" name="Slide Number Placeholder 5"/>
          <p:cNvSpPr>
            <a:spLocks noGrp="1"/>
          </p:cNvSpPr>
          <p:nvPr>
            <p:ph type="sldNum" sz="quarter" idx="12"/>
          </p:nvPr>
        </p:nvSpPr>
        <p:spPr/>
        <p:txBody>
          <a:bodyPr/>
          <a:lstStyle/>
          <a:p>
            <a:pPr>
              <a:defRPr/>
            </a:pPr>
            <a:fld id="{9D2A3FA0-7CD3-4804-822D-3386852BDCAA}" type="slidenum">
              <a:rPr lang="el-GR" smtClean="0">
                <a:solidFill>
                  <a:srgbClr val="FFFFFF"/>
                </a:solidFill>
              </a:rPr>
              <a:pPr>
                <a:defRPr/>
              </a:pPr>
              <a:t>45</a:t>
            </a:fld>
            <a:endParaRPr lang="el-GR">
              <a:solidFill>
                <a:srgbClr val="FFFFFF"/>
              </a:solidFill>
            </a:endParaRPr>
          </a:p>
        </p:txBody>
      </p:sp>
      <p:sp>
        <p:nvSpPr>
          <p:cNvPr id="2" name="Date Placeholder 1"/>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1355"/>
          <a:stretch/>
        </p:blipFill>
        <p:spPr bwMode="auto">
          <a:xfrm>
            <a:off x="717046" y="2277899"/>
            <a:ext cx="8002424" cy="42772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0" y="1706696"/>
            <a:ext cx="9143999" cy="492443"/>
          </a:xfrm>
          <a:prstGeom prst="rect">
            <a:avLst/>
          </a:prstGeom>
          <a:solidFill>
            <a:schemeClr val="bg1"/>
          </a:solidFill>
          <a:ln>
            <a:noFill/>
          </a:ln>
        </p:spPr>
        <p:txBody>
          <a:bodyPr wrap="square">
            <a:spAutoFit/>
          </a:bodyPr>
          <a:lstStyle/>
          <a:p>
            <a:pPr algn="ctr"/>
            <a:r>
              <a:rPr lang="en-US" sz="2600" kern="0" dirty="0">
                <a:solidFill>
                  <a:schemeClr val="accent2">
                    <a:lumMod val="50000"/>
                  </a:schemeClr>
                </a:solidFill>
                <a:latin typeface="Consolas" panose="020B0609020204030204" pitchFamily="49" charset="0"/>
                <a:cs typeface="Consolas" panose="020B0609020204030204" pitchFamily="49" charset="0"/>
              </a:rPr>
              <a:t>http://www.ics.forth.gr/isl/X-Link/ </a:t>
            </a:r>
            <a:endParaRPr lang="el-GR" sz="2600" dirty="0">
              <a:solidFill>
                <a:schemeClr val="accent2">
                  <a:lumMod val="50000"/>
                </a:schemeClr>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725891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(1/2)</a:t>
            </a:r>
            <a:endParaRPr lang="el-GR" dirty="0"/>
          </a:p>
        </p:txBody>
      </p:sp>
      <p:sp>
        <p:nvSpPr>
          <p:cNvPr id="3" name="Content Placeholder 2"/>
          <p:cNvSpPr>
            <a:spLocks noGrp="1"/>
          </p:cNvSpPr>
          <p:nvPr>
            <p:ph idx="1"/>
          </p:nvPr>
        </p:nvSpPr>
        <p:spPr/>
        <p:txBody>
          <a:bodyPr>
            <a:normAutofit/>
          </a:bodyPr>
          <a:lstStyle/>
          <a:p>
            <a:r>
              <a:rPr lang="en-US" dirty="0" smtClean="0"/>
              <a:t>There are many LOD-based tools that support NEE</a:t>
            </a:r>
          </a:p>
          <a:p>
            <a:pPr lvl="1"/>
            <a:r>
              <a:rPr lang="en-US" dirty="0" smtClean="0"/>
              <a:t>DBpedia Spotlight, </a:t>
            </a:r>
            <a:r>
              <a:rPr lang="en-US" dirty="0" err="1" smtClean="0"/>
              <a:t>AlchemyAPI</a:t>
            </a:r>
            <a:r>
              <a:rPr lang="en-US" dirty="0" smtClean="0"/>
              <a:t>, </a:t>
            </a:r>
            <a:r>
              <a:rPr lang="en-US" dirty="0" err="1" smtClean="0"/>
              <a:t>OpenCalais</a:t>
            </a:r>
            <a:r>
              <a:rPr lang="en-US" dirty="0" smtClean="0"/>
              <a:t>, AIDA, </a:t>
            </a:r>
            <a:r>
              <a:rPr lang="en-US" dirty="0" err="1" smtClean="0"/>
              <a:t>Wikimeta</a:t>
            </a:r>
            <a:r>
              <a:rPr lang="en-US" dirty="0" smtClean="0"/>
              <a:t>, … </a:t>
            </a:r>
          </a:p>
          <a:p>
            <a:r>
              <a:rPr lang="en-US" u="sng" dirty="0" smtClean="0"/>
              <a:t>Configuring</a:t>
            </a:r>
            <a:r>
              <a:rPr lang="en-US" dirty="0" smtClean="0"/>
              <a:t> an existing NEE system for building domain specific applications is…</a:t>
            </a:r>
            <a:r>
              <a:rPr lang="en-US" sz="2500" dirty="0" smtClean="0">
                <a:solidFill>
                  <a:schemeClr val="accent1">
                    <a:lumMod val="50000"/>
                  </a:schemeClr>
                </a:solidFill>
              </a:rPr>
              <a:t>challenging</a:t>
            </a:r>
            <a:r>
              <a:rPr lang="en-US" dirty="0" smtClean="0"/>
              <a:t>!</a:t>
            </a:r>
          </a:p>
          <a:p>
            <a:pPr lvl="1"/>
            <a:r>
              <a:rPr lang="en-US" dirty="0" smtClean="0"/>
              <a:t>Time consuming and laborious even for persons with computer science background </a:t>
            </a:r>
          </a:p>
          <a:p>
            <a:pPr lvl="1"/>
            <a:r>
              <a:rPr lang="en-US" dirty="0" smtClean="0"/>
              <a:t>requires many technical skills</a:t>
            </a:r>
          </a:p>
          <a:p>
            <a:r>
              <a:rPr lang="en-US" dirty="0"/>
              <a:t>Existing tools </a:t>
            </a:r>
            <a:r>
              <a:rPr lang="en-US" dirty="0" smtClean="0"/>
              <a:t>are </a:t>
            </a:r>
            <a:r>
              <a:rPr lang="en-US" dirty="0"/>
              <a:t>mainly dedicated to one specific Knowledge Base </a:t>
            </a:r>
            <a:r>
              <a:rPr lang="en-US" dirty="0" smtClean="0"/>
              <a:t>which </a:t>
            </a:r>
            <a:r>
              <a:rPr lang="en-US" dirty="0"/>
              <a:t>is indexed beforehand </a:t>
            </a:r>
          </a:p>
          <a:p>
            <a:pPr lvl="1"/>
            <a:r>
              <a:rPr lang="en-US" dirty="0" smtClean="0"/>
              <a:t>thereby</a:t>
            </a:r>
            <a:r>
              <a:rPr lang="en-US" dirty="0"/>
              <a:t>, they do not exploit the dynamic and distributed nature of </a:t>
            </a:r>
            <a:r>
              <a:rPr lang="en-US" dirty="0" smtClean="0"/>
              <a:t>LOD</a:t>
            </a:r>
          </a:p>
          <a:p>
            <a:pPr lvl="1"/>
            <a:endParaRPr lang="en-US" dirty="0" smtClean="0"/>
          </a:p>
          <a:p>
            <a:pPr lvl="1"/>
            <a:endParaRPr lang="en-US" dirty="0" smtClean="0"/>
          </a:p>
          <a:p>
            <a:endParaRPr lang="el-GR"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5</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3409695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(2/2)</a:t>
            </a:r>
            <a:endParaRPr lang="el-GR" dirty="0"/>
          </a:p>
        </p:txBody>
      </p:sp>
      <p:sp>
        <p:nvSpPr>
          <p:cNvPr id="3" name="Content Placeholder 2"/>
          <p:cNvSpPr>
            <a:spLocks noGrp="1"/>
          </p:cNvSpPr>
          <p:nvPr>
            <p:ph idx="1"/>
          </p:nvPr>
        </p:nvSpPr>
        <p:spPr/>
        <p:txBody>
          <a:bodyPr/>
          <a:lstStyle/>
          <a:p>
            <a:r>
              <a:rPr lang="en-US" sz="2500" dirty="0" smtClean="0"/>
              <a:t>In existing NEE tools, the user </a:t>
            </a:r>
            <a:r>
              <a:rPr lang="en-US" sz="1800" dirty="0" smtClean="0"/>
              <a:t>(an admin or a developer)</a:t>
            </a:r>
            <a:r>
              <a:rPr lang="en-US" dirty="0" smtClean="0"/>
              <a:t> </a:t>
            </a:r>
            <a:r>
              <a:rPr lang="en-US" sz="2500" u="sng" dirty="0"/>
              <a:t>cannot</a:t>
            </a:r>
            <a:r>
              <a:rPr lang="en-US" sz="2500" b="1" dirty="0"/>
              <a:t> </a:t>
            </a:r>
            <a:r>
              <a:rPr lang="en-US" sz="2500" dirty="0"/>
              <a:t>easily:</a:t>
            </a:r>
          </a:p>
          <a:p>
            <a:pPr lvl="1"/>
            <a:r>
              <a:rPr lang="en-US" sz="2200" dirty="0"/>
              <a:t>define </a:t>
            </a:r>
            <a:r>
              <a:rPr lang="en-US" sz="2200" dirty="0" smtClean="0"/>
              <a:t>its </a:t>
            </a:r>
            <a:r>
              <a:rPr lang="en-US" sz="2200" dirty="0" smtClean="0">
                <a:solidFill>
                  <a:schemeClr val="accent1">
                    <a:lumMod val="50000"/>
                  </a:schemeClr>
                </a:solidFill>
              </a:rPr>
              <a:t>own </a:t>
            </a:r>
            <a:r>
              <a:rPr lang="en-US" sz="2200" dirty="0">
                <a:solidFill>
                  <a:schemeClr val="accent1">
                    <a:lumMod val="50000"/>
                  </a:schemeClr>
                </a:solidFill>
              </a:rPr>
              <a:t>interesting </a:t>
            </a:r>
            <a:r>
              <a:rPr lang="en-US" sz="2200" dirty="0" smtClean="0">
                <a:solidFill>
                  <a:schemeClr val="accent1">
                    <a:lumMod val="50000"/>
                  </a:schemeClr>
                </a:solidFill>
              </a:rPr>
              <a:t>types/categories </a:t>
            </a:r>
            <a:r>
              <a:rPr lang="en-US" sz="2200" dirty="0"/>
              <a:t>of </a:t>
            </a:r>
            <a:r>
              <a:rPr lang="en-US" sz="2200" dirty="0" smtClean="0"/>
              <a:t>entities</a:t>
            </a:r>
          </a:p>
          <a:p>
            <a:pPr lvl="1"/>
            <a:r>
              <a:rPr lang="en-US" sz="2200" dirty="0" smtClean="0">
                <a:solidFill>
                  <a:schemeClr val="accent1">
                    <a:lumMod val="50000"/>
                  </a:schemeClr>
                </a:solidFill>
              </a:rPr>
              <a:t>update/extend</a:t>
            </a:r>
            <a:r>
              <a:rPr lang="en-US" sz="2200" dirty="0" smtClean="0"/>
              <a:t> an existing category with additional entities coming from a new Knowledge Base (KB)</a:t>
            </a:r>
          </a:p>
          <a:p>
            <a:pPr lvl="1"/>
            <a:r>
              <a:rPr lang="en-US" sz="2200" dirty="0" smtClean="0"/>
              <a:t>Specify </a:t>
            </a:r>
            <a:r>
              <a:rPr lang="en-US" sz="2200" dirty="0"/>
              <a:t>how to </a:t>
            </a:r>
            <a:r>
              <a:rPr lang="en-US" sz="2200" dirty="0">
                <a:solidFill>
                  <a:schemeClr val="accent1">
                    <a:lumMod val="50000"/>
                  </a:schemeClr>
                </a:solidFill>
              </a:rPr>
              <a:t>link</a:t>
            </a:r>
            <a:r>
              <a:rPr lang="en-US" sz="2200" dirty="0"/>
              <a:t> the identified entities with semantic </a:t>
            </a:r>
            <a:r>
              <a:rPr lang="en-US" sz="2200" dirty="0" smtClean="0"/>
              <a:t>resources</a:t>
            </a:r>
          </a:p>
          <a:p>
            <a:pPr lvl="1"/>
            <a:r>
              <a:rPr lang="en-US" sz="2200" dirty="0" smtClean="0"/>
              <a:t>Control how to </a:t>
            </a:r>
            <a:r>
              <a:rPr lang="en-US" sz="2200" dirty="0" smtClean="0">
                <a:solidFill>
                  <a:schemeClr val="accent1">
                    <a:lumMod val="50000"/>
                  </a:schemeClr>
                </a:solidFill>
              </a:rPr>
              <a:t>enrich</a:t>
            </a:r>
            <a:r>
              <a:rPr lang="en-US" sz="2200" dirty="0" smtClean="0"/>
              <a:t> the identified entities, i.e. configure the properties that are useful for a particular application</a:t>
            </a:r>
          </a:p>
          <a:p>
            <a:pPr lvl="2"/>
            <a:r>
              <a:rPr lang="en-US" sz="2000" dirty="0" smtClean="0"/>
              <a:t>e.g. retrieve images, or a description in a specific language</a:t>
            </a:r>
          </a:p>
          <a:p>
            <a:pPr lvl="1"/>
            <a:r>
              <a:rPr lang="en-US" sz="2200" dirty="0" smtClean="0"/>
              <a:t>Inspect whether and how the identified entities are </a:t>
            </a:r>
            <a:r>
              <a:rPr lang="en-US" sz="2200" dirty="0" smtClean="0">
                <a:solidFill>
                  <a:schemeClr val="accent1">
                    <a:lumMod val="50000"/>
                  </a:schemeClr>
                </a:solidFill>
              </a:rPr>
              <a:t>connected</a:t>
            </a:r>
          </a:p>
          <a:p>
            <a:pPr lvl="2"/>
            <a:r>
              <a:rPr lang="en-US" sz="2000" dirty="0" smtClean="0"/>
              <a:t>not within the document but as entities in general</a:t>
            </a:r>
            <a:endParaRPr lang="el-GR" sz="2000"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6</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3794388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Motivating </a:t>
            </a:r>
            <a:r>
              <a:rPr lang="en-US" dirty="0" smtClean="0"/>
              <a:t>Example (1/2)</a:t>
            </a:r>
            <a:endParaRPr lang="el-GR" sz="2600" dirty="0"/>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7</a:t>
            </a:fld>
            <a:endParaRPr lang="el-GR">
              <a:solidFill>
                <a:srgbClr val="FFFFFF"/>
              </a:solidFill>
            </a:endParaRPr>
          </a:p>
        </p:txBody>
      </p:sp>
      <p:sp>
        <p:nvSpPr>
          <p:cNvPr id="5" name="Date Placeholder 4"/>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60612"/>
            <a:ext cx="8216199" cy="4276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2" t="861" b="15759"/>
          <a:stretch/>
        </p:blipFill>
        <p:spPr bwMode="auto">
          <a:xfrm>
            <a:off x="2451578" y="4485853"/>
            <a:ext cx="4849207" cy="1751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11593" y="4158850"/>
            <a:ext cx="1923472" cy="2163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5" name="Picture 3" descr="C:\Users\pavlos098\Desktop\handcursor.png"/>
          <p:cNvPicPr>
            <a:picLocks noChangeAspect="1" noChangeArrowheads="1"/>
          </p:cNvPicPr>
          <p:nvPr/>
        </p:nvPicPr>
        <p:blipFill>
          <a:blip r:embed="rId5"/>
          <a:srcRect/>
          <a:stretch>
            <a:fillRect/>
          </a:stretch>
        </p:blipFill>
        <p:spPr bwMode="auto">
          <a:xfrm>
            <a:off x="2334896" y="4254156"/>
            <a:ext cx="277813" cy="301625"/>
          </a:xfrm>
          <a:prstGeom prst="rect">
            <a:avLst/>
          </a:prstGeom>
          <a:noFill/>
          <a:ln w="9525">
            <a:noFill/>
            <a:miter lim="800000"/>
            <a:headEnd/>
            <a:tailEnd/>
          </a:ln>
        </p:spPr>
      </p:pic>
      <p:sp>
        <p:nvSpPr>
          <p:cNvPr id="3" name="Rectangle 2"/>
          <p:cNvSpPr/>
          <p:nvPr/>
        </p:nvSpPr>
        <p:spPr>
          <a:xfrm>
            <a:off x="0" y="1209452"/>
            <a:ext cx="9143999" cy="461665"/>
          </a:xfrm>
          <a:prstGeom prst="rect">
            <a:avLst/>
          </a:prstGeom>
        </p:spPr>
        <p:txBody>
          <a:bodyPr wrap="square">
            <a:spAutoFit/>
          </a:bodyPr>
          <a:lstStyle/>
          <a:p>
            <a:pPr algn="ctr"/>
            <a:r>
              <a:rPr lang="en-US" sz="2400" u="sng" dirty="0" smtClean="0">
                <a:latin typeface="Calibri" panose="020F0502020204030204" pitchFamily="34" charset="0"/>
              </a:rPr>
              <a:t>Application:</a:t>
            </a:r>
            <a:r>
              <a:rPr lang="en-US" sz="2400" dirty="0" smtClean="0">
                <a:latin typeface="Calibri" panose="020F0502020204030204" pitchFamily="34" charset="0"/>
              </a:rPr>
              <a:t> Semantic </a:t>
            </a:r>
            <a:r>
              <a:rPr lang="en-US" sz="2400" dirty="0">
                <a:latin typeface="Calibri" panose="020F0502020204030204" pitchFamily="34" charset="0"/>
              </a:rPr>
              <a:t>post-processing of search results</a:t>
            </a:r>
            <a:endParaRPr lang="el-GR" sz="2400" dirty="0">
              <a:latin typeface="Calibri" panose="020F0502020204030204" pitchFamily="34" charset="0"/>
            </a:endParaRPr>
          </a:p>
        </p:txBody>
      </p:sp>
      <p:sp>
        <p:nvSpPr>
          <p:cNvPr id="7" name="Oval 6"/>
          <p:cNvSpPr/>
          <p:nvPr/>
        </p:nvSpPr>
        <p:spPr>
          <a:xfrm>
            <a:off x="5508104" y="4005064"/>
            <a:ext cx="2304289" cy="1152128"/>
          </a:xfrm>
          <a:prstGeom prst="ellipse">
            <a:avLst/>
          </a:prstGeom>
          <a:solidFill>
            <a:srgbClr val="FFFF00"/>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ENTITY</a:t>
            </a:r>
          </a:p>
          <a:p>
            <a:pPr algn="ctr"/>
            <a:r>
              <a:rPr lang="en-US" sz="2400" b="1" dirty="0" smtClean="0">
                <a:solidFill>
                  <a:schemeClr val="tx1"/>
                </a:solidFill>
              </a:rPr>
              <a:t>LINKING</a:t>
            </a:r>
            <a:endParaRPr lang="el-GR" sz="2400" b="1" dirty="0">
              <a:solidFill>
                <a:schemeClr val="tx1"/>
              </a:solidFill>
            </a:endParaRPr>
          </a:p>
        </p:txBody>
      </p:sp>
      <p:sp>
        <p:nvSpPr>
          <p:cNvPr id="19" name="Oval 18"/>
          <p:cNvSpPr/>
          <p:nvPr/>
        </p:nvSpPr>
        <p:spPr>
          <a:xfrm>
            <a:off x="1043608" y="3933056"/>
            <a:ext cx="3166861" cy="1412307"/>
          </a:xfrm>
          <a:prstGeom prst="ellipse">
            <a:avLst/>
          </a:prstGeom>
          <a:solidFill>
            <a:srgbClr val="FFFF00"/>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NAMED ENTITY RECOGNITION</a:t>
            </a:r>
            <a:br>
              <a:rPr lang="en-US" sz="2000" b="1" dirty="0" smtClean="0">
                <a:solidFill>
                  <a:schemeClr val="tx1"/>
                </a:solidFill>
              </a:rPr>
            </a:br>
            <a:r>
              <a:rPr lang="en-US" sz="1600" dirty="0" smtClean="0">
                <a:solidFill>
                  <a:schemeClr val="tx1"/>
                </a:solidFill>
              </a:rPr>
              <a:t>(detect entities in the search results)</a:t>
            </a:r>
            <a:endParaRPr lang="el-GR" sz="1600" dirty="0">
              <a:solidFill>
                <a:schemeClr val="tx1"/>
              </a:solidFill>
            </a:endParaRPr>
          </a:p>
        </p:txBody>
      </p:sp>
      <p:sp>
        <p:nvSpPr>
          <p:cNvPr id="20" name="Rectangle 19"/>
          <p:cNvSpPr/>
          <p:nvPr/>
        </p:nvSpPr>
        <p:spPr>
          <a:xfrm>
            <a:off x="3422992" y="5739533"/>
            <a:ext cx="3880176" cy="2040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509" t="855" r="15726" b="19585"/>
          <a:stretch/>
        </p:blipFill>
        <p:spPr bwMode="auto">
          <a:xfrm>
            <a:off x="4210469" y="2851124"/>
            <a:ext cx="4401265" cy="3379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16"/>
          <p:cNvSpPr/>
          <p:nvPr/>
        </p:nvSpPr>
        <p:spPr>
          <a:xfrm>
            <a:off x="6411101" y="4098526"/>
            <a:ext cx="2684773" cy="978800"/>
          </a:xfrm>
          <a:prstGeom prst="ellipse">
            <a:avLst/>
          </a:prstGeom>
          <a:solidFill>
            <a:srgbClr val="FFFF00"/>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ENTITY</a:t>
            </a:r>
          </a:p>
          <a:p>
            <a:pPr algn="ctr"/>
            <a:r>
              <a:rPr lang="en-US" sz="2000" b="1" dirty="0" smtClean="0">
                <a:solidFill>
                  <a:schemeClr val="tx1"/>
                </a:solidFill>
              </a:rPr>
              <a:t>ENRICHMENT</a:t>
            </a:r>
            <a:endParaRPr lang="el-GR" sz="2000" b="1" dirty="0">
              <a:solidFill>
                <a:schemeClr val="tx1"/>
              </a:solidFill>
            </a:endParaRPr>
          </a:p>
        </p:txBody>
      </p:sp>
      <p:pic>
        <p:nvPicPr>
          <p:cNvPr id="18" name="Picture 3" descr="C:\Users\pavlos098\Desktop\handcursor.png"/>
          <p:cNvPicPr>
            <a:picLocks noChangeAspect="1" noChangeArrowheads="1"/>
          </p:cNvPicPr>
          <p:nvPr/>
        </p:nvPicPr>
        <p:blipFill>
          <a:blip r:embed="rId5"/>
          <a:srcRect/>
          <a:stretch>
            <a:fillRect/>
          </a:stretch>
        </p:blipFill>
        <p:spPr bwMode="auto">
          <a:xfrm>
            <a:off x="4020019" y="5823643"/>
            <a:ext cx="277813" cy="301625"/>
          </a:xfrm>
          <a:prstGeom prst="rect">
            <a:avLst/>
          </a:prstGeom>
          <a:noFill/>
          <a:ln w="9525">
            <a:noFill/>
            <a:miter lim="800000"/>
            <a:headEnd/>
            <a:tailEnd/>
          </a:ln>
        </p:spPr>
      </p:pic>
      <p:pic>
        <p:nvPicPr>
          <p:cNvPr id="1026" name="Picture 2" descr="http://www.i-marine.eu/img/iMarine_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2972" y="282575"/>
            <a:ext cx="3095625"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44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xit" presetSubtype="0" fill="hold" grpId="1" nodeType="with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fade">
                                      <p:cBhvr>
                                        <p:cTn id="32" dur="500"/>
                                        <p:tgtEl>
                                          <p:spTgt spid="20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19" grpId="0" animBg="1"/>
      <p:bldP spid="19" grpId="1" animBg="1"/>
      <p:bldP spid="20"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Motivating </a:t>
            </a:r>
            <a:r>
              <a:rPr lang="en-US" dirty="0" smtClean="0">
                <a:solidFill>
                  <a:srgbClr val="000000"/>
                </a:solidFill>
              </a:rPr>
              <a:t>Example</a:t>
            </a:r>
            <a:r>
              <a:rPr lang="en-US" dirty="0"/>
              <a:t> </a:t>
            </a:r>
            <a:r>
              <a:rPr lang="en-US" dirty="0" smtClean="0"/>
              <a:t>(2/2</a:t>
            </a:r>
            <a:r>
              <a:rPr lang="en-US" dirty="0"/>
              <a:t>)</a:t>
            </a:r>
            <a:endParaRPr lang="el-GR" i="1" dirty="0"/>
          </a:p>
        </p:txBody>
      </p:sp>
      <p:sp>
        <p:nvSpPr>
          <p:cNvPr id="3" name="Content Placeholder 2"/>
          <p:cNvSpPr>
            <a:spLocks noGrp="1"/>
          </p:cNvSpPr>
          <p:nvPr>
            <p:ph idx="1"/>
          </p:nvPr>
        </p:nvSpPr>
        <p:spPr/>
        <p:txBody>
          <a:bodyPr/>
          <a:lstStyle/>
          <a:p>
            <a:r>
              <a:rPr lang="en-US" sz="2800" dirty="0" smtClean="0"/>
              <a:t>Each community of users has different needs</a:t>
            </a:r>
          </a:p>
          <a:p>
            <a:pPr lvl="1"/>
            <a:r>
              <a:rPr lang="en-US" dirty="0" smtClean="0"/>
              <a:t>X-Search should support different configurations</a:t>
            </a:r>
          </a:p>
          <a:p>
            <a:pPr lvl="1"/>
            <a:endParaRPr lang="en-US" dirty="0" smtClean="0"/>
          </a:p>
          <a:p>
            <a:r>
              <a:rPr lang="en-US" sz="2800" dirty="0" smtClean="0"/>
              <a:t>The needs of a community constantly change</a:t>
            </a:r>
          </a:p>
          <a:p>
            <a:pPr lvl="1"/>
            <a:r>
              <a:rPr lang="en-US" dirty="0" smtClean="0"/>
              <a:t>We would like to be able to dynamically change the configuration </a:t>
            </a:r>
            <a:br>
              <a:rPr lang="en-US" dirty="0" smtClean="0"/>
            </a:br>
            <a:r>
              <a:rPr lang="en-US" i="1" dirty="0" smtClean="0"/>
              <a:t>(at any time, without requiring to redeploy the system)</a:t>
            </a:r>
          </a:p>
          <a:p>
            <a:pPr lvl="1"/>
            <a:endParaRPr lang="en-US" i="1" dirty="0" smtClean="0"/>
          </a:p>
          <a:p>
            <a:r>
              <a:rPr lang="en-US" sz="2800" dirty="0" smtClean="0"/>
              <a:t>The LOD constantly grows/changes </a:t>
            </a:r>
          </a:p>
          <a:p>
            <a:pPr lvl="1"/>
            <a:r>
              <a:rPr lang="en-US" dirty="0" smtClean="0"/>
              <a:t>X-Search should be aware of the “fresh” information</a:t>
            </a: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8</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321638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a:t>
            </a:r>
            <a:endParaRPr lang="el-GR" dirty="0"/>
          </a:p>
        </p:txBody>
      </p:sp>
      <p:sp>
        <p:nvSpPr>
          <p:cNvPr id="3" name="Content Placeholder 2"/>
          <p:cNvSpPr>
            <a:spLocks noGrp="1"/>
          </p:cNvSpPr>
          <p:nvPr>
            <p:ph idx="1"/>
          </p:nvPr>
        </p:nvSpPr>
        <p:spPr/>
        <p:txBody>
          <a:bodyPr>
            <a:normAutofit/>
          </a:bodyPr>
          <a:lstStyle/>
          <a:p>
            <a:r>
              <a:rPr lang="en-US" sz="2800" dirty="0" smtClean="0"/>
              <a:t>We will see:</a:t>
            </a:r>
          </a:p>
          <a:p>
            <a:pPr lvl="1"/>
            <a:r>
              <a:rPr lang="en-US" sz="2100" dirty="0" smtClean="0"/>
              <a:t>A </a:t>
            </a:r>
            <a:r>
              <a:rPr lang="en-US" sz="2100" dirty="0" smtClean="0">
                <a:solidFill>
                  <a:schemeClr val="accent1">
                    <a:lumMod val="50000"/>
                  </a:schemeClr>
                </a:solidFill>
              </a:rPr>
              <a:t>generic model</a:t>
            </a:r>
            <a:r>
              <a:rPr lang="en-US" sz="2100" dirty="0" smtClean="0"/>
              <a:t> for configuring (dynamically) a LOD-based NEE system</a:t>
            </a:r>
          </a:p>
          <a:p>
            <a:pPr lvl="2"/>
            <a:r>
              <a:rPr lang="en-US" sz="2000" i="1" dirty="0" smtClean="0"/>
              <a:t>which can be exploited by existing NEE systems</a:t>
            </a:r>
          </a:p>
          <a:p>
            <a:pPr lvl="1"/>
            <a:r>
              <a:rPr lang="en-US" sz="2100" dirty="0" smtClean="0">
                <a:solidFill>
                  <a:schemeClr val="accent1">
                    <a:lumMod val="50000"/>
                  </a:schemeClr>
                </a:solidFill>
              </a:rPr>
              <a:t>X-Link</a:t>
            </a:r>
            <a:r>
              <a:rPr lang="en-US" sz="2100" dirty="0" smtClean="0"/>
              <a:t>, a fully configurable NEE tool that supports the proposed model</a:t>
            </a:r>
          </a:p>
          <a:p>
            <a:pPr marL="0" indent="0">
              <a:buNone/>
            </a:pPr>
            <a:r>
              <a:rPr lang="en-US" sz="2500" dirty="0" smtClean="0"/>
              <a:t>and…</a:t>
            </a:r>
          </a:p>
          <a:p>
            <a:pPr lvl="1"/>
            <a:r>
              <a:rPr lang="en-US" sz="2100" dirty="0" smtClean="0"/>
              <a:t>The results of a </a:t>
            </a:r>
            <a:r>
              <a:rPr lang="en-US" sz="2100" dirty="0" smtClean="0">
                <a:solidFill>
                  <a:schemeClr val="accent1">
                    <a:lumMod val="50000"/>
                  </a:schemeClr>
                </a:solidFill>
              </a:rPr>
              <a:t>task-based user study </a:t>
            </a:r>
          </a:p>
          <a:p>
            <a:pPr lvl="1"/>
            <a:r>
              <a:rPr lang="en-US" sz="2100" dirty="0" smtClean="0"/>
              <a:t>The results of a </a:t>
            </a:r>
            <a:r>
              <a:rPr lang="en-US" sz="2100" dirty="0" smtClean="0">
                <a:solidFill>
                  <a:schemeClr val="accent1">
                    <a:lumMod val="50000"/>
                  </a:schemeClr>
                </a:solidFill>
              </a:rPr>
              <a:t>case study </a:t>
            </a:r>
          </a:p>
          <a:p>
            <a:pPr lvl="1"/>
            <a:r>
              <a:rPr lang="en-US" sz="2100" dirty="0" smtClean="0">
                <a:solidFill>
                  <a:schemeClr val="accent1">
                    <a:lumMod val="50000"/>
                  </a:schemeClr>
                </a:solidFill>
              </a:rPr>
              <a:t>Lessons learned, limitations, </a:t>
            </a:r>
            <a:r>
              <a:rPr lang="en-US" sz="2100" dirty="0" smtClean="0"/>
              <a:t>how to </a:t>
            </a:r>
            <a:r>
              <a:rPr lang="en-US" sz="2100" dirty="0" smtClean="0">
                <a:solidFill>
                  <a:schemeClr val="accent1">
                    <a:lumMod val="50000"/>
                  </a:schemeClr>
                </a:solidFill>
              </a:rPr>
              <a:t>cope with </a:t>
            </a:r>
            <a:r>
              <a:rPr lang="en-US" sz="2100" dirty="0" smtClean="0"/>
              <a:t>the limitations</a:t>
            </a:r>
          </a:p>
        </p:txBody>
      </p:sp>
      <p:sp>
        <p:nvSpPr>
          <p:cNvPr id="4" name="Slide Number Placeholder 3"/>
          <p:cNvSpPr>
            <a:spLocks noGrp="1"/>
          </p:cNvSpPr>
          <p:nvPr>
            <p:ph type="sldNum" sz="quarter" idx="11"/>
          </p:nvPr>
        </p:nvSpPr>
        <p:spPr/>
        <p:txBody>
          <a:bodyPr/>
          <a:lstStyle/>
          <a:p>
            <a:pPr>
              <a:defRPr/>
            </a:pPr>
            <a:fld id="{498DE284-958A-49DE-BD85-06B07B72B9C4}" type="slidenum">
              <a:rPr lang="el-GR" smtClean="0">
                <a:solidFill>
                  <a:srgbClr val="FFFFFF"/>
                </a:solidFill>
              </a:rPr>
              <a:pPr>
                <a:defRPr/>
              </a:pPr>
              <a:t>9</a:t>
            </a:fld>
            <a:endParaRPr lang="el-GR">
              <a:solidFill>
                <a:srgbClr val="FFFFFF"/>
              </a:solidFill>
            </a:endParaRPr>
          </a:p>
        </p:txBody>
      </p:sp>
      <p:sp>
        <p:nvSpPr>
          <p:cNvPr id="6" name="Date Placeholder 5"/>
          <p:cNvSpPr>
            <a:spLocks noGrp="1"/>
          </p:cNvSpPr>
          <p:nvPr>
            <p:ph type="dt" sz="half" idx="2"/>
          </p:nvPr>
        </p:nvSpPr>
        <p:spPr/>
        <p:txBody>
          <a:bodyPr/>
          <a:lstStyle/>
          <a:p>
            <a:pPr fontAlgn="base">
              <a:spcBef>
                <a:spcPct val="0"/>
              </a:spcBef>
              <a:spcAft>
                <a:spcPct val="0"/>
              </a:spcAft>
              <a:defRPr/>
            </a:pPr>
            <a:r>
              <a:rPr lang="el-GR" smtClean="0">
                <a:solidFill>
                  <a:srgbClr val="FFFFFF"/>
                </a:solidFill>
              </a:rPr>
              <a:t>P.Fafalios, M.Baritakis, Y.Tzitzikas | WIMS'14 | Thessaloniki, Greece | June 2014</a:t>
            </a:r>
            <a:endParaRPr lang="el-GR" dirty="0">
              <a:solidFill>
                <a:srgbClr val="FFFFFF"/>
              </a:solidFill>
            </a:endParaRPr>
          </a:p>
        </p:txBody>
      </p:sp>
    </p:spTree>
    <p:extLst>
      <p:ext uri="{BB962C8B-B14F-4D97-AF65-F5344CB8AC3E}">
        <p14:creationId xmlns:p14="http://schemas.microsoft.com/office/powerpoint/2010/main" val="3794388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10728</TotalTime>
  <Words>7341</Words>
  <Application>Microsoft Office PowerPoint</Application>
  <PresentationFormat>On-screen Show (4:3)</PresentationFormat>
  <Paragraphs>747</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Design</vt:lpstr>
      <vt:lpstr>Configuring Named Entity Extraction through Real-Time Exploitation of Linked Data</vt:lpstr>
      <vt:lpstr>Outline</vt:lpstr>
      <vt:lpstr>Named Entity Extraction </vt:lpstr>
      <vt:lpstr>LOD-based Named Entity Extraction</vt:lpstr>
      <vt:lpstr>Motivation (1/2)</vt:lpstr>
      <vt:lpstr>Motivation (2/2)</vt:lpstr>
      <vt:lpstr>Motivating Example (1/2)</vt:lpstr>
      <vt:lpstr>Motivating Example (2/2)</vt:lpstr>
      <vt:lpstr>Contribution</vt:lpstr>
      <vt:lpstr>Outline</vt:lpstr>
      <vt:lpstr>Configuration Model</vt:lpstr>
      <vt:lpstr>Example of the Configuration Model</vt:lpstr>
      <vt:lpstr>Specification of the entity names of interest - Example</vt:lpstr>
      <vt:lpstr>Linking Template Query – Example </vt:lpstr>
      <vt:lpstr>Linking Template Query – Example </vt:lpstr>
      <vt:lpstr>Enriching Template Query – Example </vt:lpstr>
      <vt:lpstr>Enriching Template Query – Example </vt:lpstr>
      <vt:lpstr>Inferring the connectivity of the identified entities</vt:lpstr>
      <vt:lpstr>Outline</vt:lpstr>
      <vt:lpstr>Architecture</vt:lpstr>
      <vt:lpstr>Functionality – Input / Output</vt:lpstr>
      <vt:lpstr>Functionality – Entity Mining and Entity Linking</vt:lpstr>
      <vt:lpstr>Functionality – Entity Enrichment</vt:lpstr>
      <vt:lpstr>Configurability</vt:lpstr>
      <vt:lpstr>Configurability</vt:lpstr>
      <vt:lpstr>Portability</vt:lpstr>
      <vt:lpstr>Applications</vt:lpstr>
      <vt:lpstr>Outline</vt:lpstr>
      <vt:lpstr>Task-based User Study</vt:lpstr>
      <vt:lpstr>Task-based User Study – The Web Application</vt:lpstr>
      <vt:lpstr>Task-based User Study – Setting</vt:lpstr>
      <vt:lpstr>Task-based User Study – Scenario </vt:lpstr>
      <vt:lpstr>Task-based User Study – Results</vt:lpstr>
      <vt:lpstr>Task-based User Study – Questionnaire </vt:lpstr>
      <vt:lpstr>Task-based User Study – Answers</vt:lpstr>
      <vt:lpstr>Case Study: Querying online DBpedia at real-time</vt:lpstr>
      <vt:lpstr>Case Study: Time for adding a new category</vt:lpstr>
      <vt:lpstr>Case Study: Time for linking an identified entity</vt:lpstr>
      <vt:lpstr>Case Study: Time for enriching an entity URI</vt:lpstr>
      <vt:lpstr>Case Study: Time for inspecting the connectivity</vt:lpstr>
      <vt:lpstr>Lessons Learned – Reliability and Scalability</vt:lpstr>
      <vt:lpstr>Outline</vt:lpstr>
      <vt:lpstr>Conclusion</vt:lpstr>
      <vt:lpstr>Future Research</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Exploiting Available Memory and Disk for Scalable Instant Overview Search</dc:title>
  <dc:creator>Pavlos</dc:creator>
  <cp:lastModifiedBy>Pavlos</cp:lastModifiedBy>
  <cp:revision>5548</cp:revision>
  <cp:lastPrinted>2013-04-25T08:54:14Z</cp:lastPrinted>
  <dcterms:created xsi:type="dcterms:W3CDTF">2011-08-24T10:59:12Z</dcterms:created>
  <dcterms:modified xsi:type="dcterms:W3CDTF">2014-06-02T12:35:54Z</dcterms:modified>
</cp:coreProperties>
</file>