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8" r:id="rId2"/>
    <p:sldId id="263" r:id="rId3"/>
    <p:sldId id="374" r:id="rId4"/>
    <p:sldId id="482" r:id="rId5"/>
    <p:sldId id="479" r:id="rId6"/>
    <p:sldId id="480" r:id="rId7"/>
    <p:sldId id="481" r:id="rId8"/>
    <p:sldId id="475" r:id="rId9"/>
    <p:sldId id="483" r:id="rId10"/>
    <p:sldId id="487" r:id="rId11"/>
    <p:sldId id="488" r:id="rId12"/>
    <p:sldId id="492" r:id="rId13"/>
    <p:sldId id="493" r:id="rId14"/>
    <p:sldId id="494" r:id="rId15"/>
    <p:sldId id="495" r:id="rId16"/>
    <p:sldId id="490" r:id="rId17"/>
    <p:sldId id="491" r:id="rId18"/>
    <p:sldId id="496" r:id="rId19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93" autoAdjust="0"/>
    <p:restoredTop sz="99661" autoAdjust="0"/>
  </p:normalViewPr>
  <p:slideViewPr>
    <p:cSldViewPr>
      <p:cViewPr varScale="1">
        <p:scale>
          <a:sx n="85" d="100"/>
          <a:sy n="85" d="100"/>
        </p:scale>
        <p:origin x="-8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0" d="100"/>
          <a:sy n="130" d="100"/>
        </p:scale>
        <p:origin x="-792" y="870"/>
      </p:cViewPr>
      <p:guideLst>
        <p:guide orient="horz" pos="293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6261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46261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AA5199FF-F679-4DC3-A8B2-8B931B45A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0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698500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24721"/>
            <a:ext cx="5485158" cy="419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6261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846261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AD4E5F3-39C7-4F6C-A648-5ACE8BA6A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37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00E5C-69E0-400A-A786-80BF1B2C653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98500"/>
            <a:ext cx="4657725" cy="34925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470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larger the threshold is, the more likely binding propagation mode will be selected.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D4E5F3-39C7-4F6C-A648-5ACE8BA6A3B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16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D8908-90D1-410E-807A-15847948655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90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During the running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backwardChaining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every time before making selection between two modes the estimate threshold is updated before making the decision.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D4E5F3-39C7-4F6C-A648-5ACE8BA6A3B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72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63638"/>
            <a:ext cx="4191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D8908-90D1-410E-807A-15847948655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33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63638"/>
            <a:ext cx="4191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D8908-90D1-410E-807A-15847948655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54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B111E-9696-4EBF-ABC0-16BB42031D6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6306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4F7C2-B935-4D88-9853-857F40282BB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98500"/>
            <a:ext cx="4657725" cy="34925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8806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F1BCE-4343-4DC4-A697-67584A509D3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013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291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D4235-3995-409C-B823-73C69461AE3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87388"/>
            <a:ext cx="4656137" cy="34925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 eaLnBrk="1" hangingPunct="1"/>
            <a:r>
              <a:rPr lang="en-US" sz="2000" dirty="0"/>
              <a:t>Libra , </a:t>
            </a:r>
            <a:r>
              <a:rPr lang="en-US" sz="2000" dirty="0" err="1"/>
              <a:t>Cimple</a:t>
            </a:r>
            <a:r>
              <a:rPr lang="en-US" sz="2000" dirty="0"/>
              <a:t> , </a:t>
            </a:r>
            <a:r>
              <a:rPr lang="en-US" sz="2000" dirty="0" err="1" smtClean="0"/>
              <a:t>Arnetminer</a:t>
            </a:r>
            <a:endParaRPr lang="en-US" sz="2000" dirty="0" smtClean="0"/>
          </a:p>
          <a:p>
            <a:pPr marL="0" lvl="1" eaLnBrk="1" hangingPunct="1"/>
            <a:r>
              <a:rPr lang="en-US" sz="2000" dirty="0"/>
              <a:t>Collaborative design of ontologies: CO-Protégé, </a:t>
            </a:r>
            <a:r>
              <a:rPr lang="en-US" sz="2000" dirty="0" smtClean="0"/>
              <a:t>Kaon2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/>
              <a:t>Intentional knowledge (TBox) – taxonomy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/>
              <a:t>Extensional knowledge (ABox) – assertions including individuals</a:t>
            </a:r>
            <a:endParaRPr lang="en-US" sz="2000" dirty="0"/>
          </a:p>
          <a:p>
            <a:pPr marL="0" lvl="1" eaLnBrk="1" hangingPunct="1"/>
            <a:endParaRPr lang="en-US" sz="2000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7309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0138" y="698500"/>
            <a:ext cx="46577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D4E5F3-39C7-4F6C-A648-5ACE8BA6A3B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09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0138" y="698500"/>
            <a:ext cx="46577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D4E5F3-39C7-4F6C-A648-5ACE8BA6A3B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27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63638"/>
            <a:ext cx="4191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D8908-90D1-410E-807A-1584794865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41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63638"/>
            <a:ext cx="4191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D8908-90D1-410E-807A-1584794865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48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63638"/>
            <a:ext cx="4191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D8908-90D1-410E-807A-1584794865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3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9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31439-E6E5-4059-BD7D-53BC65599DDA}" type="datetime1">
              <a:rPr lang="en-US" smtClean="0"/>
              <a:t>5/19/2014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2014, June 2-4Thessaloniki, Greece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EB058-BE4D-4A42-96F5-C51943322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CA7-95B4-4BAC-9B77-B7F1018D91A7}" type="datetime1">
              <a:rPr lang="en-US" smtClean="0"/>
              <a:t>5/19/2014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2014, June 2-4Thessaloniki, Greece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D01B8-5AF2-42C1-AB1A-12D9964A3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1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1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FD846-E9AE-4161-BA9B-4AA747042A15}" type="datetime1">
              <a:rPr lang="en-US" smtClean="0"/>
              <a:t>5/19/2014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2014, June 2-4Thessaloniki, Greece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6BC32-1BB1-4385-BB0E-05BE78A8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E0104-A9AF-4916-A7AF-3DFB39FC6DDD}" type="datetime1">
              <a:rPr lang="en-US" smtClean="0"/>
              <a:t>5/19/2014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2014, June 2-4Thessaloniki, Greece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432C3-BA4E-4FA3-BE89-B92610B38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7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706BF-7973-4730-A5CE-C70A9C97C666}" type="datetime1">
              <a:rPr lang="en-US" smtClean="0"/>
              <a:t>5/19/2014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2014, June 2-4Thessaloniki, Greece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15BCF-3004-4174-ACCF-1E585B63F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1D5F5-173D-4758-8DF4-4E9FD7625030}" type="datetime1">
              <a:rPr lang="en-US" smtClean="0"/>
              <a:t>5/19/2014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2014, June 2-4Thessaloniki, Greece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1E1DB-58DF-4785-9CF2-0FB1E381F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6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75749-30CF-4F03-A089-6D5629C9740D}" type="datetime1">
              <a:rPr lang="en-US" smtClean="0"/>
              <a:t>5/19/2014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2014, June 2-4Thessaloniki, Greece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34AFC-0192-4E37-AB58-21CF1AF6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EAB80-BAD9-4323-8B99-14DF3325E146}" type="datetime1">
              <a:rPr lang="en-US" smtClean="0"/>
              <a:t>5/19/2014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2014, June 2-4Thessaloniki, Greece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462D9-9964-4959-88DF-EE68AE03D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75D5E-5E7B-402C-96B6-1EBA1839BDD2}" type="datetime1">
              <a:rPr lang="en-US" smtClean="0"/>
              <a:t>5/19/2014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2014, June 2-4Thessaloniki, Greece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5A8EB-D773-4EAC-812B-01D5096CA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2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E41D-DA2F-4F46-84CA-63142D3D58B0}" type="datetime1">
              <a:rPr lang="en-US" smtClean="0"/>
              <a:t>5/19/2014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2014, June 2-4Thessaloniki, Greece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CEB05-6287-4086-9ADD-CA4ACE2A5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75D6F-B2BB-42BF-A03E-C5A78B9D0509}" type="datetime1">
              <a:rPr lang="en-US" smtClean="0"/>
              <a:t>5/19/2014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WIMS 2014, June 2-4Thessaloniki, Greece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5ADD6-683A-4689-9010-40A9D913B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79F50CBE-6331-47BB-98E7-2644AE5D2BC9}" type="datetime1">
              <a:rPr lang="en-US" smtClean="0"/>
              <a:t>5/19/2014</a:t>
            </a:fld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en-US" smtClean="0"/>
              <a:t>WIMS 2014, June 2-4Thessaloniki, Greece</a:t>
            </a:r>
            <a:endParaRPr lang="en-US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A350A71C-0561-4528-9609-6C631D9B6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245225"/>
            <a:ext cx="5029200" cy="476250"/>
          </a:xfrm>
          <a:noFill/>
        </p:spPr>
        <p:txBody>
          <a:bodyPr/>
          <a:lstStyle/>
          <a:p>
            <a:r>
              <a:rPr lang="en-US" dirty="0" smtClean="0"/>
              <a:t>WIMS 2014, June 2-4Thessaloniki, Greece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E50315-1F26-46B9-85FA-74257A18F375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81000" y="1676472"/>
            <a:ext cx="8001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/>
              <a:t>Optimized Backward Chaining Reasoning System for a Semantic Web</a:t>
            </a:r>
          </a:p>
          <a:p>
            <a:pPr algn="ctr">
              <a:spcBef>
                <a:spcPct val="0"/>
              </a:spcBef>
            </a:pPr>
            <a:endParaRPr lang="en-US" sz="2400" b="1" dirty="0" smtClean="0"/>
          </a:p>
          <a:p>
            <a:pPr algn="ctr">
              <a:spcBef>
                <a:spcPct val="0"/>
              </a:spcBef>
            </a:pPr>
            <a:r>
              <a:rPr lang="en-US" sz="2400" dirty="0" err="1" smtClean="0"/>
              <a:t>Hui</a:t>
            </a:r>
            <a:r>
              <a:rPr lang="en-US" sz="2400" dirty="0" smtClean="0"/>
              <a:t> Shi, Kurt Maly, and Steven Zeil</a:t>
            </a:r>
          </a:p>
          <a:p>
            <a:pPr algn="ctr">
              <a:spcBef>
                <a:spcPct val="0"/>
              </a:spcBef>
            </a:pPr>
            <a:endParaRPr lang="en-US" sz="2400" dirty="0" smtClean="0"/>
          </a:p>
          <a:p>
            <a:pPr algn="ctr">
              <a:spcBef>
                <a:spcPct val="0"/>
              </a:spcBef>
            </a:pPr>
            <a:r>
              <a:rPr lang="en-US" sz="2400" dirty="0" smtClean="0"/>
              <a:t>Contact</a:t>
            </a:r>
            <a:r>
              <a:rPr lang="en-US" sz="2400" dirty="0"/>
              <a:t>: maly@cs.odu.edu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Dynamic </a:t>
            </a:r>
            <a:r>
              <a:rPr lang="en-US" sz="3200" b="1" dirty="0"/>
              <a:t>Selection of Propagation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we have a </a:t>
            </a:r>
            <a:r>
              <a:rPr lang="en-US" dirty="0"/>
              <a:t>rule body containing clauses (?x p1 ?y) and (?y p2 ?z) 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have already proven that the first clause can be satisfied using value pairs {(x</a:t>
            </a:r>
            <a:r>
              <a:rPr lang="en-US" baseline="-25000" dirty="0"/>
              <a:t>1</a:t>
            </a:r>
            <a:r>
              <a:rPr lang="en-US" dirty="0"/>
              <a:t>, y</a:t>
            </a:r>
            <a:r>
              <a:rPr lang="en-US" baseline="-25000" dirty="0"/>
              <a:t>1</a:t>
            </a:r>
            <a:r>
              <a:rPr lang="en-US" dirty="0"/>
              <a:t>), (x</a:t>
            </a:r>
            <a:r>
              <a:rPr lang="en-US" baseline="-25000" dirty="0"/>
              <a:t>2</a:t>
            </a:r>
            <a:r>
              <a:rPr lang="en-US" dirty="0"/>
              <a:t>,y</a:t>
            </a:r>
            <a:r>
              <a:rPr lang="en-US" baseline="-25000" dirty="0"/>
              <a:t>2</a:t>
            </a:r>
            <a:r>
              <a:rPr lang="en-US" dirty="0"/>
              <a:t>),…(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 err="1"/>
              <a:t>,y</a:t>
            </a:r>
            <a:r>
              <a:rPr lang="en-US" baseline="-25000" dirty="0" err="1"/>
              <a:t>n</a:t>
            </a:r>
            <a:r>
              <a:rPr lang="en-US" dirty="0"/>
              <a:t>)}.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2" y="21"/>
            <a:ext cx="972879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972879" y="21"/>
            <a:ext cx="98882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961717" y="21"/>
            <a:ext cx="87718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" action="ppaction://noaction"/>
          </p:cNvPr>
          <p:cNvSpPr/>
          <p:nvPr/>
        </p:nvSpPr>
        <p:spPr>
          <a:xfrm>
            <a:off x="2838893" y="21"/>
            <a:ext cx="86123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hlinkClick r:id="" action="ppaction://noaction"/>
          </p:cNvPr>
          <p:cNvSpPr/>
          <p:nvPr/>
        </p:nvSpPr>
        <p:spPr>
          <a:xfrm>
            <a:off x="3700130" y="21"/>
            <a:ext cx="1491216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hlinkClick r:id="" action="ppaction://noaction"/>
          </p:cNvPr>
          <p:cNvSpPr/>
          <p:nvPr/>
        </p:nvSpPr>
        <p:spPr>
          <a:xfrm>
            <a:off x="5191357" y="21"/>
            <a:ext cx="1355651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" action="ppaction://noaction"/>
          </p:cNvPr>
          <p:cNvSpPr/>
          <p:nvPr/>
        </p:nvSpPr>
        <p:spPr>
          <a:xfrm>
            <a:off x="6547007" y="21"/>
            <a:ext cx="156298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hlinkClick r:id="" action="ppaction://noaction"/>
          </p:cNvPr>
          <p:cNvSpPr/>
          <p:nvPr/>
        </p:nvSpPr>
        <p:spPr>
          <a:xfrm>
            <a:off x="8062709" y="5670"/>
            <a:ext cx="1011897" cy="359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245225"/>
            <a:ext cx="38862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WIMS 2014, June 2-4Thessaloniki,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3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Dynamic </a:t>
            </a:r>
            <a:r>
              <a:rPr lang="en-US" sz="3200" b="1" dirty="0"/>
              <a:t>Selection of Propagation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</a:t>
            </a:r>
            <a:r>
              <a:rPr lang="en-US" sz="2800" dirty="0" smtClean="0"/>
              <a:t>inding </a:t>
            </a:r>
            <a:r>
              <a:rPr lang="en-US" sz="2800" dirty="0"/>
              <a:t>propagation </a:t>
            </a:r>
            <a:r>
              <a:rPr lang="en-US" sz="2800" dirty="0" smtClean="0"/>
              <a:t>mode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bindings from the earlier solutions are substituted into the upcoming clause to yield </a:t>
            </a:r>
            <a:r>
              <a:rPr lang="en-US" sz="2400" dirty="0" smtClean="0"/>
              <a:t>multiple </a:t>
            </a:r>
            <a:r>
              <a:rPr lang="en-US" sz="2400" dirty="0"/>
              <a:t>instances of that clause as goals for subsequent </a:t>
            </a:r>
            <a:r>
              <a:rPr lang="en-US" sz="2400" dirty="0" smtClean="0"/>
              <a:t>proof</a:t>
            </a:r>
          </a:p>
          <a:p>
            <a:pPr lvl="1"/>
            <a:r>
              <a:rPr lang="en-US" sz="2400" dirty="0"/>
              <a:t>(y</a:t>
            </a:r>
            <a:r>
              <a:rPr lang="en-US" sz="2400" baseline="-25000" dirty="0"/>
              <a:t>1</a:t>
            </a:r>
            <a:r>
              <a:rPr lang="en-US" sz="2400" dirty="0"/>
              <a:t> p2 ?z), (y</a:t>
            </a:r>
            <a:r>
              <a:rPr lang="en-US" sz="2400" baseline="-25000" dirty="0"/>
              <a:t>2</a:t>
            </a:r>
            <a:r>
              <a:rPr lang="en-US" sz="2400" dirty="0"/>
              <a:t> p2 ?z), …, (</a:t>
            </a:r>
            <a:r>
              <a:rPr lang="en-US" sz="2400" dirty="0" err="1"/>
              <a:t>y</a:t>
            </a:r>
            <a:r>
              <a:rPr lang="en-US" sz="2400" baseline="-25000" dirty="0" err="1"/>
              <a:t>n</a:t>
            </a:r>
            <a:r>
              <a:rPr lang="en-US" sz="2400" dirty="0"/>
              <a:t> p2 ?z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Free </a:t>
            </a:r>
            <a:r>
              <a:rPr lang="en-US" sz="2800" dirty="0"/>
              <a:t>variable resolution </a:t>
            </a:r>
            <a:r>
              <a:rPr lang="en-US" sz="2800" dirty="0" smtClean="0"/>
              <a:t>mode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single proof is attempted of the upcoming clause in its original form, with no restriction upon the free variables in that </a:t>
            </a:r>
            <a:r>
              <a:rPr lang="en-US" sz="2400" dirty="0" smtClean="0"/>
              <a:t>clause</a:t>
            </a:r>
            <a:endParaRPr lang="en-US" sz="2400" dirty="0"/>
          </a:p>
          <a:p>
            <a:pPr lvl="1"/>
            <a:r>
              <a:rPr lang="en-US" sz="2400" dirty="0"/>
              <a:t>(?y p2 ?z)</a:t>
            </a:r>
          </a:p>
        </p:txBody>
      </p:sp>
      <p:sp>
        <p:nvSpPr>
          <p:cNvPr id="16" name="Rectangle 15">
            <a:hlinkClick r:id="rId3" action="ppaction://hlinksldjump"/>
          </p:cNvPr>
          <p:cNvSpPr/>
          <p:nvPr/>
        </p:nvSpPr>
        <p:spPr>
          <a:xfrm>
            <a:off x="2" y="21"/>
            <a:ext cx="972879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972879" y="21"/>
            <a:ext cx="98882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961717" y="21"/>
            <a:ext cx="87718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" action="ppaction://noaction"/>
          </p:cNvPr>
          <p:cNvSpPr/>
          <p:nvPr/>
        </p:nvSpPr>
        <p:spPr>
          <a:xfrm>
            <a:off x="2838893" y="21"/>
            <a:ext cx="86123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hlinkClick r:id="" action="ppaction://noaction"/>
          </p:cNvPr>
          <p:cNvSpPr/>
          <p:nvPr/>
        </p:nvSpPr>
        <p:spPr>
          <a:xfrm>
            <a:off x="3700130" y="21"/>
            <a:ext cx="1491216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hlinkClick r:id="" action="ppaction://noaction"/>
          </p:cNvPr>
          <p:cNvSpPr/>
          <p:nvPr/>
        </p:nvSpPr>
        <p:spPr>
          <a:xfrm>
            <a:off x="5191357" y="21"/>
            <a:ext cx="1355651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" action="ppaction://noaction"/>
          </p:cNvPr>
          <p:cNvSpPr/>
          <p:nvPr/>
        </p:nvSpPr>
        <p:spPr>
          <a:xfrm>
            <a:off x="6547007" y="21"/>
            <a:ext cx="156298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hlinkClick r:id="" action="ppaction://noaction"/>
          </p:cNvPr>
          <p:cNvSpPr/>
          <p:nvPr/>
        </p:nvSpPr>
        <p:spPr>
          <a:xfrm>
            <a:off x="8062709" y="5670"/>
            <a:ext cx="1011897" cy="359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245225"/>
            <a:ext cx="37338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WIMS 2014, June 2-4Thessaloniki,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Dynamic Selection of Propagation </a:t>
            </a:r>
            <a:r>
              <a:rPr lang="en-US" sz="2400" b="1" dirty="0" smtClean="0"/>
              <a:t>Mode: Example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800" dirty="0"/>
              <a:t>Suppose we have an earlier body clause 1:  “?y type Course”   and a subsequent body clause 2: “?x </a:t>
            </a:r>
            <a:r>
              <a:rPr lang="en-US" sz="2800" dirty="0" err="1"/>
              <a:t>takesCourse</a:t>
            </a:r>
            <a:r>
              <a:rPr lang="en-US" sz="2800" dirty="0"/>
              <a:t> ?y”. </a:t>
            </a:r>
          </a:p>
          <a:p>
            <a:pPr lvl="1"/>
            <a:r>
              <a:rPr lang="en-US" sz="2400" dirty="0"/>
              <a:t>1.749 seconds to prove body clause 1 </a:t>
            </a:r>
          </a:p>
          <a:p>
            <a:pPr lvl="1"/>
            <a:r>
              <a:rPr lang="en-US" sz="2400" dirty="0"/>
              <a:t>average of 0.235 seconds to prove body clause 2 for a given value of ?y from the proof of body clause 1. </a:t>
            </a:r>
          </a:p>
          <a:p>
            <a:pPr lvl="1"/>
            <a:r>
              <a:rPr lang="en-US" sz="2400" dirty="0"/>
              <a:t>86,361 students satisfying variable ?x</a:t>
            </a:r>
          </a:p>
          <a:p>
            <a:pPr lvl="1"/>
            <a:r>
              <a:rPr lang="en-US" sz="2400" dirty="0"/>
              <a:t>0.235 *86,361=20,295 seconds with binding propagation</a:t>
            </a:r>
          </a:p>
          <a:p>
            <a:pPr lvl="1"/>
            <a:r>
              <a:rPr lang="en-US" sz="2400" dirty="0"/>
              <a:t>2.612 seconds to resolve the second clause in free variable resolution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245225"/>
            <a:ext cx="3657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WIMS 2014, June 2-4Thessaloniki,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6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Dynamic Selection of Propagation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/>
              <a:t>D</a:t>
            </a:r>
            <a:r>
              <a:rPr lang="en-US" sz="2800" dirty="0" smtClean="0"/>
              <a:t>ynamically </a:t>
            </a:r>
            <a:r>
              <a:rPr lang="en-US" sz="2800" dirty="0"/>
              <a:t>switch between modes based upon the size of the partial solutions </a:t>
            </a:r>
            <a:r>
              <a:rPr lang="en-US" sz="2800" dirty="0" smtClean="0"/>
              <a:t>obtained</a:t>
            </a:r>
          </a:p>
          <a:p>
            <a:pPr lvl="2"/>
            <a:r>
              <a:rPr lang="en-US" sz="1600" dirty="0" smtClean="0"/>
              <a:t>Let </a:t>
            </a:r>
            <a:r>
              <a:rPr lang="en-US" sz="1600" dirty="0"/>
              <a:t>n denote the number of solutions that satisfy an already proven clause</a:t>
            </a:r>
          </a:p>
          <a:p>
            <a:pPr lvl="2"/>
            <a:r>
              <a:rPr lang="en-US" sz="1600" dirty="0"/>
              <a:t>Let t denote the threshold used to dynamically select between modes</a:t>
            </a:r>
          </a:p>
          <a:p>
            <a:r>
              <a:rPr lang="en-US" sz="2800" dirty="0" smtClean="0"/>
              <a:t>If </a:t>
            </a:r>
            <a:r>
              <a:rPr lang="en-US" sz="2800" dirty="0" err="1"/>
              <a:t>n≤t</a:t>
            </a:r>
            <a:r>
              <a:rPr lang="en-US" sz="2800" dirty="0"/>
              <a:t>, then the binding propagation mode will be </a:t>
            </a:r>
            <a:r>
              <a:rPr lang="en-US" sz="2800" dirty="0" smtClean="0"/>
              <a:t>selected</a:t>
            </a:r>
          </a:p>
          <a:p>
            <a:r>
              <a:rPr lang="en-US" sz="2800" dirty="0" smtClean="0"/>
              <a:t>If </a:t>
            </a:r>
            <a:r>
              <a:rPr lang="en-US" sz="2800" dirty="0"/>
              <a:t>n&gt;t, then the free variable resolution mode will be </a:t>
            </a:r>
            <a:r>
              <a:rPr lang="en-US" sz="2800" dirty="0" smtClean="0"/>
              <a:t>selected</a:t>
            </a:r>
          </a:p>
          <a:p>
            <a:r>
              <a:rPr lang="en-US" sz="2800" dirty="0"/>
              <a:t>The larger the threshold is, the more likely binding propagation mode will be selected.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657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WIMS 2014, June 2-4Thessaloniki,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Calculation of Threshold 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smtClean="0"/>
              <a:t>Let </a:t>
            </a:r>
            <a:r>
              <a:rPr lang="en-US" sz="1400" dirty="0"/>
              <a:t>join</a:t>
            </a:r>
            <a:r>
              <a:rPr lang="en-US" sz="1400" baseline="-25000" dirty="0"/>
              <a:t>1</a:t>
            </a:r>
            <a:r>
              <a:rPr lang="en-US" sz="1400" dirty="0"/>
              <a:t> denote the time spent on the join operations </a:t>
            </a:r>
            <a:r>
              <a:rPr lang="en-US" sz="1400" dirty="0" smtClean="0"/>
              <a:t>in </a:t>
            </a:r>
            <a:r>
              <a:rPr lang="en-US" sz="1400" dirty="0"/>
              <a:t>binding propagation mode </a:t>
            </a:r>
            <a:endParaRPr lang="en-US" sz="1400" dirty="0" smtClean="0"/>
          </a:p>
          <a:p>
            <a:pPr lvl="1"/>
            <a:r>
              <a:rPr lang="en-US" sz="1400" dirty="0" smtClean="0"/>
              <a:t>Let </a:t>
            </a:r>
            <a:r>
              <a:rPr lang="en-US" sz="1400" dirty="0"/>
              <a:t>join</a:t>
            </a:r>
            <a:r>
              <a:rPr lang="en-US" sz="1400" baseline="-25000" dirty="0"/>
              <a:t>2</a:t>
            </a:r>
            <a:r>
              <a:rPr lang="en-US" sz="1400" dirty="0"/>
              <a:t> denote the time spent on the join </a:t>
            </a:r>
            <a:r>
              <a:rPr lang="en-US" sz="1400" dirty="0" smtClean="0"/>
              <a:t>operations in free variable resolution mode</a:t>
            </a:r>
          </a:p>
          <a:p>
            <a:pPr lvl="1"/>
            <a:r>
              <a:rPr lang="en-US" sz="1400" dirty="0" smtClean="0"/>
              <a:t>Let </a:t>
            </a:r>
            <a:r>
              <a:rPr lang="en-US" sz="1400" dirty="0"/>
              <a:t>proof</a:t>
            </a:r>
            <a:r>
              <a:rPr lang="en-US" sz="1400" baseline="-25000" dirty="0"/>
              <a:t>1</a:t>
            </a:r>
            <a:r>
              <a:rPr lang="en-US" sz="1400" baseline="30000" dirty="0"/>
              <a:t>i</a:t>
            </a:r>
            <a:r>
              <a:rPr lang="en-US" sz="1400" dirty="0"/>
              <a:t> denote the time of proving first clause with i free variables and proof</a:t>
            </a:r>
            <a:r>
              <a:rPr lang="en-US" sz="1400" baseline="-25000" dirty="0"/>
              <a:t>2</a:t>
            </a:r>
            <a:r>
              <a:rPr lang="en-US" sz="1400" baseline="30000" dirty="0"/>
              <a:t>j </a:t>
            </a:r>
            <a:r>
              <a:rPr lang="en-US" sz="1400" dirty="0"/>
              <a:t>be the average time of proving new specialized form with j free variables. (i ∈ [1,3], j ∈ [0,2])</a:t>
            </a:r>
          </a:p>
          <a:p>
            <a:pPr lvl="1"/>
            <a:r>
              <a:rPr lang="en-US" sz="1400" dirty="0" smtClean="0"/>
              <a:t>Let </a:t>
            </a:r>
            <a:r>
              <a:rPr lang="en-US" sz="1400" dirty="0"/>
              <a:t>proof</a:t>
            </a:r>
            <a:r>
              <a:rPr lang="en-US" sz="1400" baseline="-25000" dirty="0"/>
              <a:t>3</a:t>
            </a:r>
            <a:r>
              <a:rPr lang="en-US" sz="1400" baseline="30000" dirty="0"/>
              <a:t>k </a:t>
            </a:r>
            <a:r>
              <a:rPr lang="en-US" sz="1400" baseline="30000" dirty="0" smtClean="0"/>
              <a:t> </a:t>
            </a:r>
            <a:r>
              <a:rPr lang="en-US" sz="1400" dirty="0" smtClean="0"/>
              <a:t>denote </a:t>
            </a:r>
            <a:r>
              <a:rPr lang="en-US" sz="1400" dirty="0"/>
              <a:t>the time of proving second clause with k free variables (k∈[1,3</a:t>
            </a:r>
            <a:r>
              <a:rPr lang="en-US" sz="1400" dirty="0" smtClean="0"/>
              <a:t>])</a:t>
            </a:r>
          </a:p>
          <a:p>
            <a:r>
              <a:rPr lang="en-US" sz="2800" dirty="0" smtClean="0"/>
              <a:t>Compare </a:t>
            </a:r>
            <a:r>
              <a:rPr lang="en-US" sz="2800" dirty="0"/>
              <a:t>the time spent on binding propagation mode and free variable resolution mode to determine t. Binding propagation is favored when </a:t>
            </a:r>
            <a:endParaRPr lang="en-US" sz="2800" dirty="0" smtClean="0"/>
          </a:p>
          <a:p>
            <a:pPr marL="914400" lvl="2" indent="0">
              <a:buNone/>
            </a:pPr>
            <a:r>
              <a:rPr lang="en-US" dirty="0" smtClean="0"/>
              <a:t>proof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i</a:t>
            </a:r>
            <a:r>
              <a:rPr lang="en-US" dirty="0" smtClean="0"/>
              <a:t> + proof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j </a:t>
            </a:r>
            <a:r>
              <a:rPr lang="en-US" dirty="0" smtClean="0"/>
              <a:t>* n + join</a:t>
            </a:r>
            <a:r>
              <a:rPr lang="en-US" baseline="-25000" dirty="0" smtClean="0"/>
              <a:t>1</a:t>
            </a:r>
            <a:r>
              <a:rPr lang="en-US" dirty="0" smtClean="0"/>
              <a:t> &lt; proof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i</a:t>
            </a:r>
            <a:r>
              <a:rPr lang="en-US" dirty="0" smtClean="0"/>
              <a:t> + proof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k </a:t>
            </a:r>
            <a:r>
              <a:rPr lang="en-US" dirty="0" smtClean="0"/>
              <a:t>+ </a:t>
            </a:r>
            <a:r>
              <a:rPr lang="en-US" dirty="0" smtClean="0"/>
              <a:t>join</a:t>
            </a:r>
            <a:r>
              <a:rPr lang="en-US" baseline="-25000" dirty="0" smtClean="0"/>
              <a:t>2</a:t>
            </a:r>
            <a:endParaRPr lang="en-US" sz="2800" dirty="0" smtClean="0"/>
          </a:p>
          <a:p>
            <a:r>
              <a:rPr lang="en-US" sz="2800" dirty="0" smtClean="0"/>
              <a:t>t </a:t>
            </a:r>
            <a:r>
              <a:rPr lang="en-US" sz="2800" dirty="0"/>
              <a:t>= floor(proof</a:t>
            </a:r>
            <a:r>
              <a:rPr lang="en-US" sz="2800" baseline="-25000" dirty="0"/>
              <a:t>3</a:t>
            </a:r>
            <a:r>
              <a:rPr lang="en-US" sz="2800" baseline="30000" dirty="0"/>
              <a:t>k</a:t>
            </a:r>
            <a:r>
              <a:rPr lang="en-US" sz="2800" dirty="0"/>
              <a:t>/ proof</a:t>
            </a:r>
            <a:r>
              <a:rPr lang="en-US" sz="2800" baseline="-25000" dirty="0"/>
              <a:t>2</a:t>
            </a:r>
            <a:r>
              <a:rPr lang="en-US" sz="2800" baseline="30000" dirty="0"/>
              <a:t>j</a:t>
            </a:r>
            <a:r>
              <a:rPr lang="en-US" sz="2800" dirty="0"/>
              <a:t> ) </a:t>
            </a:r>
            <a:endParaRPr lang="en-US" sz="2800" dirty="0" smtClean="0"/>
          </a:p>
          <a:p>
            <a:endParaRPr lang="en-US" sz="1800" dirty="0" smtClean="0"/>
          </a:p>
          <a:p>
            <a:pPr lvl="1"/>
            <a:endParaRPr lang="en-US" sz="2400" dirty="0"/>
          </a:p>
          <a:p>
            <a:endParaRPr lang="en-US" sz="2800" dirty="0"/>
          </a:p>
        </p:txBody>
      </p:sp>
      <p:sp>
        <p:nvSpPr>
          <p:cNvPr id="23" name="Rectangle 22">
            <a:hlinkClick r:id="" action="ppaction://noaction"/>
          </p:cNvPr>
          <p:cNvSpPr/>
          <p:nvPr/>
        </p:nvSpPr>
        <p:spPr>
          <a:xfrm>
            <a:off x="8062707" y="861503"/>
            <a:ext cx="1011897" cy="269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256510"/>
            <a:ext cx="38862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WIMS 2014, June 2-4Thessaloniki, Greece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4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Calculation of Threshold 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estimate proof</a:t>
            </a:r>
            <a:r>
              <a:rPr lang="en-US" baseline="-25000" dirty="0"/>
              <a:t>3</a:t>
            </a:r>
            <a:r>
              <a:rPr lang="en-US" baseline="30000" dirty="0"/>
              <a:t>k</a:t>
            </a:r>
            <a:r>
              <a:rPr lang="en-US" dirty="0"/>
              <a:t> and </a:t>
            </a:r>
            <a:r>
              <a:rPr lang="en-US" dirty="0" smtClean="0"/>
              <a:t>proof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j</a:t>
            </a:r>
            <a:endParaRPr lang="en-US" dirty="0"/>
          </a:p>
          <a:p>
            <a:pPr lvl="1"/>
            <a:r>
              <a:rPr lang="en-US" sz="2000" dirty="0" smtClean="0"/>
              <a:t>we </a:t>
            </a:r>
            <a:r>
              <a:rPr lang="en-US" sz="2000" dirty="0"/>
              <a:t>record the time spent on proving goals with different numbers of free </a:t>
            </a:r>
            <a:r>
              <a:rPr lang="en-US" sz="2000" dirty="0" smtClean="0"/>
              <a:t>variables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fter </a:t>
            </a:r>
            <a:r>
              <a:rPr lang="en-US" sz="2000" dirty="0"/>
              <a:t>we have recorded a sufficient number of proof times </a:t>
            </a:r>
            <a:r>
              <a:rPr lang="en-US" sz="2000" dirty="0" smtClean="0"/>
              <a:t>,we </a:t>
            </a:r>
            <a:r>
              <a:rPr lang="en-US" sz="2000" dirty="0"/>
              <a:t>compute the average time spent on goals with k free variables and j free variables </a:t>
            </a:r>
            <a:r>
              <a:rPr lang="en-US" sz="2000" dirty="0" smtClean="0"/>
              <a:t>respectively</a:t>
            </a:r>
          </a:p>
          <a:p>
            <a:r>
              <a:rPr lang="en-US" dirty="0" smtClean="0"/>
              <a:t>Start with historical default value</a:t>
            </a:r>
          </a:p>
          <a:p>
            <a:r>
              <a:rPr lang="en-US" dirty="0" smtClean="0"/>
              <a:t>Update </a:t>
            </a:r>
            <a:r>
              <a:rPr lang="en-US" dirty="0"/>
              <a:t>the threshold several times when answering a particular query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245225"/>
            <a:ext cx="37338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WIMS 2014, June 2-4Thessaloniki,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Evaluation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762990"/>
              </p:ext>
            </p:extLst>
          </p:nvPr>
        </p:nvGraphicFramePr>
        <p:xfrm>
          <a:off x="2057400" y="1371600"/>
          <a:ext cx="5177076" cy="4389120"/>
        </p:xfrm>
        <a:graphic>
          <a:graphicData uri="http://schemas.openxmlformats.org/drawingml/2006/table">
            <a:tbl>
              <a:tblPr/>
              <a:tblGrid>
                <a:gridCol w="996464"/>
                <a:gridCol w="1194147"/>
                <a:gridCol w="1495795"/>
                <a:gridCol w="1490670"/>
              </a:tblGrid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Time (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ms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),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Dynamic selection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Time (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ms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),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Binding propagation only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Time (ms),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Free variable resolution only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343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343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296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1,060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1,341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21,278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858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961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42,572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Query5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22,323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Query6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1,170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592,944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19,968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Query7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1,341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551,822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20,217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Query8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1,684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513,773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40,061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Query9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1,591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524,787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20,841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Query10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982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509,078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19,734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Query11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109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19,141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Query12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109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156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38,313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Query13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21,528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Query14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156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17">
            <a:hlinkClick r:id="rId3" action="ppaction://hlinksldjump"/>
          </p:cNvPr>
          <p:cNvSpPr/>
          <p:nvPr/>
        </p:nvSpPr>
        <p:spPr>
          <a:xfrm>
            <a:off x="2" y="21"/>
            <a:ext cx="972879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972879" y="21"/>
            <a:ext cx="98882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961717" y="21"/>
            <a:ext cx="87718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hlinkClick r:id="" action="ppaction://noaction"/>
          </p:cNvPr>
          <p:cNvSpPr/>
          <p:nvPr/>
        </p:nvSpPr>
        <p:spPr>
          <a:xfrm>
            <a:off x="2838893" y="21"/>
            <a:ext cx="86123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" action="ppaction://noaction"/>
          </p:cNvPr>
          <p:cNvSpPr/>
          <p:nvPr/>
        </p:nvSpPr>
        <p:spPr>
          <a:xfrm>
            <a:off x="3700130" y="21"/>
            <a:ext cx="1491216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hlinkClick r:id="" action="ppaction://noaction"/>
          </p:cNvPr>
          <p:cNvSpPr/>
          <p:nvPr/>
        </p:nvSpPr>
        <p:spPr>
          <a:xfrm>
            <a:off x="5191357" y="21"/>
            <a:ext cx="1355651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hlinkClick r:id="" action="ppaction://noaction"/>
          </p:cNvPr>
          <p:cNvSpPr/>
          <p:nvPr/>
        </p:nvSpPr>
        <p:spPr>
          <a:xfrm>
            <a:off x="6547007" y="21"/>
            <a:ext cx="156298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" action="ppaction://noaction"/>
          </p:cNvPr>
          <p:cNvSpPr/>
          <p:nvPr/>
        </p:nvSpPr>
        <p:spPr>
          <a:xfrm>
            <a:off x="8062709" y="5670"/>
            <a:ext cx="1011897" cy="359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58878" y="6248400"/>
            <a:ext cx="361949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WIMS 2014, June 2-4Thessaloniki, Greece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200" b="1" dirty="0" smtClean="0"/>
              <a:t>Overall Performance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48496"/>
              </p:ext>
            </p:extLst>
          </p:nvPr>
        </p:nvGraphicFramePr>
        <p:xfrm>
          <a:off x="2228198" y="1066800"/>
          <a:ext cx="4435079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937831"/>
                <a:gridCol w="874312"/>
                <a:gridCol w="874312"/>
                <a:gridCol w="874312"/>
                <a:gridCol w="874312"/>
              </a:tblGrid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LUBM(1)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LUBM(40)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934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Time (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),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Opt.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Backwd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Time (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),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OWLIM-SE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Time (ms),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Opt. Backwd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Time (ms),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OWLIM-SE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2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Loading time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2,900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9,600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95,000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350,000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260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27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1,400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26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Query2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490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3.4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9,100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5,100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56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1.0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36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2.5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470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8.4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5,900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Query5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59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Query6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180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240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43,000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5,300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Query7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190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4.4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51,000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Query8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540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460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57,000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3,000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39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Query9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250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63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87,000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4,400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Query10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0.10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51,000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0.60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Query11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190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4.9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5.4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Query12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220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1.0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3,600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Query13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28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0.20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17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1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Query14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24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1,200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2,500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2" y="21"/>
            <a:ext cx="972879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972879" y="21"/>
            <a:ext cx="98882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961717" y="21"/>
            <a:ext cx="87718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" action="ppaction://noaction"/>
          </p:cNvPr>
          <p:cNvSpPr/>
          <p:nvPr/>
        </p:nvSpPr>
        <p:spPr>
          <a:xfrm>
            <a:off x="2838893" y="21"/>
            <a:ext cx="86123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hlinkClick r:id="" action="ppaction://noaction"/>
          </p:cNvPr>
          <p:cNvSpPr/>
          <p:nvPr/>
        </p:nvSpPr>
        <p:spPr>
          <a:xfrm>
            <a:off x="3700130" y="21"/>
            <a:ext cx="1491216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hlinkClick r:id="" action="ppaction://noaction"/>
          </p:cNvPr>
          <p:cNvSpPr/>
          <p:nvPr/>
        </p:nvSpPr>
        <p:spPr>
          <a:xfrm>
            <a:off x="5191357" y="21"/>
            <a:ext cx="1355651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" action="ppaction://noaction"/>
          </p:cNvPr>
          <p:cNvSpPr/>
          <p:nvPr/>
        </p:nvSpPr>
        <p:spPr>
          <a:xfrm>
            <a:off x="6547007" y="21"/>
            <a:ext cx="156298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" action="ppaction://noaction"/>
          </p:cNvPr>
          <p:cNvSpPr/>
          <p:nvPr/>
        </p:nvSpPr>
        <p:spPr>
          <a:xfrm>
            <a:off x="8062709" y="5670"/>
            <a:ext cx="1011897" cy="359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2638" y="6324600"/>
            <a:ext cx="3886200" cy="3968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WIMS 2014, June 2-4Thessaloniki, Greece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990600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LUBM(1)= 100,839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62800" y="1066800"/>
            <a:ext cx="129540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LUBM(40)</a:t>
            </a:r>
          </a:p>
          <a:p>
            <a:r>
              <a:rPr lang="en-US" sz="1400" dirty="0" smtClean="0"/>
              <a:t>= 5,307,754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7334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391D42-4344-40F5-9CAA-39061C1B0BEF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Conclusions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495800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We </a:t>
            </a:r>
            <a:r>
              <a:rPr lang="en-US" sz="2400" dirty="0"/>
              <a:t>have developed optimizations for a backward chaining </a:t>
            </a:r>
            <a:r>
              <a:rPr lang="en-US" sz="2400" dirty="0" smtClean="0"/>
              <a:t>algorithm</a:t>
            </a:r>
          </a:p>
          <a:p>
            <a:pPr marL="0" indent="0" eaLnBrk="1" hangingPunct="1">
              <a:buNone/>
            </a:pPr>
            <a:endParaRPr lang="en-US" sz="2400" kern="1200" dirty="0" smtClean="0">
              <a:latin typeface="Arial" charset="0"/>
            </a:endParaRPr>
          </a:p>
          <a:p>
            <a:pPr eaLnBrk="1" hangingPunct="1"/>
            <a:r>
              <a:rPr lang="en-US" sz="2400" kern="1200" dirty="0">
                <a:latin typeface="Arial" charset="0"/>
              </a:rPr>
              <a:t>N</a:t>
            </a:r>
            <a:r>
              <a:rPr lang="en-US" sz="2400" kern="1200" dirty="0" smtClean="0">
                <a:latin typeface="Arial" charset="0"/>
              </a:rPr>
              <a:t>ew </a:t>
            </a:r>
            <a:r>
              <a:rPr lang="en-US" sz="2400" kern="1200" dirty="0">
                <a:latin typeface="Arial" charset="0"/>
              </a:rPr>
              <a:t>optimized algorithm outperformed one of the best forward-chaining </a:t>
            </a:r>
            <a:r>
              <a:rPr lang="en-US" sz="2400" kern="1200" dirty="0" err="1">
                <a:latin typeface="Arial" charset="0"/>
              </a:rPr>
              <a:t>reasoner</a:t>
            </a:r>
            <a:r>
              <a:rPr lang="en-US" sz="2400" kern="1200" dirty="0">
                <a:latin typeface="Arial" charset="0"/>
              </a:rPr>
              <a:t> in scenarios where the knowledge base is subject to frequent </a:t>
            </a:r>
            <a:r>
              <a:rPr lang="en-US" sz="2400" kern="1200" dirty="0" smtClean="0">
                <a:latin typeface="Arial" charset="0"/>
              </a:rPr>
              <a:t>change</a:t>
            </a:r>
            <a:endParaRPr lang="en-US" sz="2400" kern="1200" dirty="0">
              <a:latin typeface="Arial" charset="0"/>
            </a:endParaRPr>
          </a:p>
          <a:p>
            <a:pPr eaLnBrk="1" hangingPunct="1"/>
            <a:endParaRPr lang="en-US" sz="2400" b="1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245225"/>
            <a:ext cx="5029200" cy="476250"/>
          </a:xfrm>
          <a:noFill/>
        </p:spPr>
        <p:txBody>
          <a:bodyPr/>
          <a:lstStyle/>
          <a:p>
            <a:r>
              <a:rPr lang="en-US" smtClean="0"/>
              <a:t>WIMS 2014, June 2-4Thessaloniki, Greece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40112-9E51-42E2-B637-B7493D143BC5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90" y="476322"/>
            <a:ext cx="8208962" cy="576263"/>
          </a:xfrm>
        </p:spPr>
        <p:txBody>
          <a:bodyPr/>
          <a:lstStyle/>
          <a:p>
            <a:pPr eaLnBrk="1" hangingPunct="1"/>
            <a:r>
              <a:rPr lang="en-US" b="1" dirty="0" smtClean="0"/>
              <a:t>Outline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Problem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Semantic </a:t>
            </a:r>
            <a:r>
              <a:rPr lang="en-US" sz="1600" dirty="0"/>
              <a:t>web subject to changes 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How to scale a reasoner to big data?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Background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Knowledge base using ontologies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Inference strategies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Benchmarks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Query optimization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Integrated optimized backward chaining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Selection function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Switching resolution 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Avoidance of non-termination – OLDT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</a:rPr>
              <a:t>Owl:sameAs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 optimization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Evaluation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Conclusions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245225"/>
            <a:ext cx="5029200" cy="476250"/>
          </a:xfrm>
          <a:noFill/>
        </p:spPr>
        <p:txBody>
          <a:bodyPr/>
          <a:lstStyle/>
          <a:p>
            <a:r>
              <a:rPr lang="en-US" smtClean="0"/>
              <a:t>WIMS 2014, June 2-4Thessaloniki, Greece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CC7D95-D18C-47FD-8060-A66ADE8D628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90" y="476322"/>
            <a:ext cx="8208962" cy="576263"/>
          </a:xfrm>
        </p:spPr>
        <p:txBody>
          <a:bodyPr/>
          <a:lstStyle/>
          <a:p>
            <a:pPr eaLnBrk="1" hangingPunct="1"/>
            <a:r>
              <a:rPr lang="en-US" b="1" dirty="0" smtClean="0"/>
              <a:t>Problem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6"/>
            <a:ext cx="8229600" cy="4525963"/>
          </a:xfrm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sz="2000" dirty="0" smtClean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en-US" dirty="0" smtClean="0"/>
              <a:t>Efficiency of reasoning in the face of large scale and frequent changes within a question/answer system over a semantic web 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/>
              <a:t>Issue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800" b="1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Forward chaining scales well for fixed knowledge bases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Backward chaining can handle changes in knowledge base but does not scale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800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245225"/>
            <a:ext cx="5029200" cy="476250"/>
          </a:xfrm>
          <a:noFill/>
        </p:spPr>
        <p:txBody>
          <a:bodyPr/>
          <a:lstStyle/>
          <a:p>
            <a:r>
              <a:rPr lang="en-US" smtClean="0"/>
              <a:t>WIMS 2014, June 2-4Thessaloniki, Greece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Existing semantic application: question/answer systems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Libra, </a:t>
            </a:r>
            <a:r>
              <a:rPr lang="en-US" sz="2000" dirty="0" err="1" smtClean="0"/>
              <a:t>Cimple</a:t>
            </a:r>
            <a:r>
              <a:rPr lang="en-US" sz="2000" dirty="0" smtClean="0"/>
              <a:t>, </a:t>
            </a:r>
            <a:r>
              <a:rPr lang="en-US" sz="2000" dirty="0" err="1" smtClean="0"/>
              <a:t>Arnetminer</a:t>
            </a:r>
            <a:endParaRPr lang="en-US" sz="2000" dirty="0" smtClean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Semantic </a:t>
            </a:r>
            <a:r>
              <a:rPr lang="en-US" sz="2400" dirty="0"/>
              <a:t>Web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Resource Description Framework(RDF)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Web </a:t>
            </a:r>
            <a:r>
              <a:rPr lang="en-US" sz="2000" dirty="0"/>
              <a:t>Ontology Language (OWL) for specific knowledge domains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SPARQL query language for </a:t>
            </a:r>
            <a:r>
              <a:rPr lang="en-US" sz="2000" dirty="0" smtClean="0"/>
              <a:t>RDF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SWRL rule language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Reasoning </a:t>
            </a:r>
            <a:r>
              <a:rPr lang="en-US" sz="2400" dirty="0"/>
              <a:t>systems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Jena   proprietary Jena rules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Pellet and KANON 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ORACLE </a:t>
            </a:r>
            <a:r>
              <a:rPr lang="en-US" sz="2000" dirty="0"/>
              <a:t>11g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OWLIM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4572000" cy="476250"/>
          </a:xfrm>
        </p:spPr>
        <p:txBody>
          <a:bodyPr/>
          <a:lstStyle/>
          <a:p>
            <a:pPr>
              <a:defRPr/>
            </a:pPr>
            <a:r>
              <a:rPr lang="en-US" smtClean="0"/>
              <a:t>WIMS 2014, June 2-4Thessaloniki,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4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E0DDFC-E872-4B64-A837-0EBD5BCF4ED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90" y="476322"/>
            <a:ext cx="8208962" cy="576263"/>
          </a:xfrm>
        </p:spPr>
        <p:txBody>
          <a:bodyPr/>
          <a:lstStyle/>
          <a:p>
            <a:pPr eaLnBrk="1" hangingPunct="1"/>
            <a:r>
              <a:rPr lang="en-US" b="1" dirty="0" smtClean="0"/>
              <a:t>Background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77200" cy="4800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Knowledge base (KB)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Ontologies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Representation formalism: Description Logic (DL)</a:t>
            </a:r>
            <a:endParaRPr lang="en-US" sz="16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Inference methods for First Order Logic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Materialization and forward chaining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400" dirty="0" smtClean="0"/>
              <a:t>pre-computes inferred truths and starts with the known data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400" dirty="0" smtClean="0"/>
              <a:t>suitable for frequent computation of answers with data that are relatively static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Owlim</a:t>
            </a:r>
            <a:r>
              <a:rPr lang="en-US" sz="1400" dirty="0" smtClean="0"/>
              <a:t> and Oracle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Query-rewriting and backward chaining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400" dirty="0" smtClean="0"/>
              <a:t>expands the queries and starts with goals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400" dirty="0" smtClean="0"/>
              <a:t>suitable for efficient computation of answers with data that are dynamic and infrequent queries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400" dirty="0" smtClean="0"/>
              <a:t>Virtuoso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245225"/>
            <a:ext cx="5029200" cy="476250"/>
          </a:xfrm>
          <a:noFill/>
        </p:spPr>
        <p:txBody>
          <a:bodyPr/>
          <a:lstStyle/>
          <a:p>
            <a:r>
              <a:rPr lang="en-US" smtClean="0"/>
              <a:t>WIMS 2014, June 2-4Thessaloniki, Greece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Benchmarks evaluate and compare the performances of different reasoning systems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The Lehigh University Benchmark (LUBM)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The University Ontology Benchmark (UOBM)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245225"/>
            <a:ext cx="5029200" cy="476250"/>
          </a:xfrm>
          <a:noFill/>
        </p:spPr>
        <p:txBody>
          <a:bodyPr/>
          <a:lstStyle/>
          <a:p>
            <a:r>
              <a:rPr lang="en-US" smtClean="0"/>
              <a:t>WIMS 2014, June 2-4Thessaloniki, Greece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Query optimization – issues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Query (conjunction of individual clauses) optimization over databases – well understood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Having </a:t>
            </a:r>
            <a:r>
              <a:rPr lang="en-US" sz="2000" dirty="0"/>
              <a:t>reasoner -&gt; uncertainty regarding the size of solution space associated with resolving individual clauses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Query </a:t>
            </a:r>
            <a:r>
              <a:rPr lang="en-US" sz="2000" dirty="0"/>
              <a:t>optimization in the presence of such uncertainty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Dynamic </a:t>
            </a:r>
            <a:r>
              <a:rPr lang="en-US" sz="2400" dirty="0"/>
              <a:t>Optimization with an Interposed Reasoner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A </a:t>
            </a:r>
            <a:r>
              <a:rPr lang="en-US" sz="2000" dirty="0"/>
              <a:t>greedy ordering of the proofs of the individual clauses according to estimated sizes anticipated for the proof results</a:t>
            </a:r>
          </a:p>
          <a:p>
            <a:pPr lvl="2"/>
            <a:r>
              <a:rPr lang="en-US" sz="2000" dirty="0" smtClean="0"/>
              <a:t>Deferring </a:t>
            </a:r>
            <a:r>
              <a:rPr lang="en-US" sz="2000" dirty="0"/>
              <a:t>joins of results from individual clauses where such joins are likely to result in excessive combinatorial growth of the intermediate solution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248400"/>
            <a:ext cx="4495800" cy="476250"/>
          </a:xfrm>
        </p:spPr>
        <p:txBody>
          <a:bodyPr/>
          <a:lstStyle/>
          <a:p>
            <a:pPr>
              <a:defRPr/>
            </a:pPr>
            <a:r>
              <a:rPr lang="en-US" smtClean="0"/>
              <a:t>WIMS 2014, June 2-4Thessaloniki,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3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Hybrid </a:t>
            </a:r>
            <a:r>
              <a:rPr lang="en-US" b="1" dirty="0" err="1" smtClean="0"/>
              <a:t>reasoner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en-US" dirty="0" smtClean="0"/>
              <a:t>Motivation example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dirty="0" smtClean="0"/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 smtClean="0"/>
              <a:t>Assume fully materialized KB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 smtClean="0"/>
              <a:t>Harvester adds new fact: student0 enrolled course0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 smtClean="0"/>
              <a:t>Query ‘Who is enrolled in course 0?’ ok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 smtClean="0"/>
              <a:t>Assume fact Porf0 teaches course0 in KB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 smtClean="0"/>
              <a:t>Query “Who </a:t>
            </a:r>
            <a:r>
              <a:rPr lang="en-US" dirty="0"/>
              <a:t>is being taught by Prof0</a:t>
            </a:r>
            <a:r>
              <a:rPr lang="en-US" dirty="0" smtClean="0"/>
              <a:t>?”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ok as simple lookup; needs reasoning with rule such as:</a:t>
            </a:r>
          </a:p>
          <a:p>
            <a:pPr marL="1371600" lvl="3" indent="0" eaLnBrk="1" hangingPunct="1">
              <a:lnSpc>
                <a:spcPct val="80000"/>
              </a:lnSpc>
              <a:buNone/>
              <a:defRPr/>
            </a:pPr>
            <a:r>
              <a:rPr lang="en-US" dirty="0" err="1" smtClean="0"/>
              <a:t>enrolledIn</a:t>
            </a:r>
            <a:r>
              <a:rPr lang="en-US" dirty="0" smtClean="0"/>
              <a:t>(?</a:t>
            </a:r>
            <a:r>
              <a:rPr lang="en-US" dirty="0" err="1" smtClean="0"/>
              <a:t>Student,?Course</a:t>
            </a:r>
            <a:r>
              <a:rPr lang="en-US" dirty="0" smtClean="0"/>
              <a:t>?), </a:t>
            </a:r>
          </a:p>
          <a:p>
            <a:pPr marL="1371600" lvl="3" indent="0" eaLnBrk="1" hangingPunct="1">
              <a:lnSpc>
                <a:spcPct val="80000"/>
              </a:lnSpc>
              <a:buNone/>
              <a:defRPr/>
            </a:pPr>
            <a:r>
              <a:rPr lang="en-US" dirty="0" smtClean="0"/>
              <a:t>teaches(?</a:t>
            </a:r>
            <a:r>
              <a:rPr lang="en-US" dirty="0" err="1" smtClean="0"/>
              <a:t>Faculty,?Course</a:t>
            </a:r>
            <a:r>
              <a:rPr lang="en-US" dirty="0" smtClean="0"/>
              <a:t>) </a:t>
            </a:r>
          </a:p>
          <a:p>
            <a:pPr marL="1371600" lvl="3" indent="0" eaLnBrk="1" hangingPunct="1">
              <a:lnSpc>
                <a:spcPct val="80000"/>
              </a:lnSpc>
              <a:buNone/>
              <a:defRPr/>
            </a:pPr>
            <a:r>
              <a:rPr lang="en-US" dirty="0" smtClean="0"/>
              <a:t>:- </a:t>
            </a:r>
            <a:r>
              <a:rPr lang="en-US" dirty="0" err="1" smtClean="0"/>
              <a:t>isTaughtBy</a:t>
            </a:r>
            <a:r>
              <a:rPr lang="en-US" dirty="0" smtClean="0"/>
              <a:t>(?</a:t>
            </a:r>
            <a:r>
              <a:rPr lang="en-US" dirty="0" err="1" smtClean="0"/>
              <a:t>Student,?faculty</a:t>
            </a:r>
            <a:r>
              <a:rPr lang="en-US" dirty="0" smtClean="0"/>
              <a:t>)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172200"/>
            <a:ext cx="3886200" cy="476250"/>
          </a:xfrm>
        </p:spPr>
        <p:txBody>
          <a:bodyPr/>
          <a:lstStyle/>
          <a:p>
            <a:pPr>
              <a:defRPr/>
            </a:pPr>
            <a:r>
              <a:rPr lang="en-US" smtClean="0"/>
              <a:t>WIMS 2014, June 2-4Thessaloniki,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40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Optimized Backward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Problem</a:t>
            </a:r>
          </a:p>
          <a:p>
            <a:pPr lvl="1"/>
            <a:r>
              <a:rPr lang="en-US" dirty="0" smtClean="0"/>
              <a:t>Generate </a:t>
            </a:r>
            <a:r>
              <a:rPr lang="en-US" dirty="0"/>
              <a:t>a query response for a given query pattern based on a specific rule set (RDFS , Horst, custom</a:t>
            </a:r>
            <a:r>
              <a:rPr lang="en-US" dirty="0" smtClean="0"/>
              <a:t>)</a:t>
            </a:r>
          </a:p>
          <a:p>
            <a:r>
              <a:rPr lang="en-US" sz="2800" b="1" dirty="0"/>
              <a:t>Four </a:t>
            </a:r>
            <a:r>
              <a:rPr lang="en-US" sz="2800" b="1" dirty="0" smtClean="0"/>
              <a:t>Optimizations</a:t>
            </a:r>
          </a:p>
          <a:p>
            <a:pPr lvl="1"/>
            <a:r>
              <a:rPr lang="en-US" sz="2000" dirty="0" smtClean="0"/>
              <a:t>Ordered </a:t>
            </a:r>
            <a:r>
              <a:rPr lang="en-US" sz="2000" b="1" dirty="0"/>
              <a:t>Selection Function </a:t>
            </a:r>
          </a:p>
          <a:p>
            <a:pPr lvl="1"/>
            <a:r>
              <a:rPr lang="en-US" sz="2000" dirty="0"/>
              <a:t>Switching between </a:t>
            </a:r>
            <a:r>
              <a:rPr lang="en-US" sz="2000" b="1" dirty="0"/>
              <a:t>Binding Propagation </a:t>
            </a:r>
            <a:r>
              <a:rPr lang="en-US" sz="2000" dirty="0"/>
              <a:t>and </a:t>
            </a:r>
            <a:r>
              <a:rPr lang="en-US" sz="2000" b="1" dirty="0"/>
              <a:t>Free Variable Resolution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Avoid Repetition and Non-Termination (OLDT)</a:t>
            </a:r>
          </a:p>
          <a:p>
            <a:pPr lvl="1"/>
            <a:r>
              <a:rPr lang="en-US" sz="2000" dirty="0" err="1"/>
              <a:t>owl:sameAs</a:t>
            </a:r>
            <a:r>
              <a:rPr lang="en-US" sz="2000" dirty="0"/>
              <a:t> Optimization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2" y="21"/>
            <a:ext cx="972879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972879" y="21"/>
            <a:ext cx="988828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961717" y="21"/>
            <a:ext cx="87718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" action="ppaction://noaction"/>
          </p:cNvPr>
          <p:cNvSpPr/>
          <p:nvPr/>
        </p:nvSpPr>
        <p:spPr>
          <a:xfrm>
            <a:off x="2838893" y="21"/>
            <a:ext cx="861237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" action="ppaction://noaction"/>
          </p:cNvPr>
          <p:cNvSpPr/>
          <p:nvPr/>
        </p:nvSpPr>
        <p:spPr>
          <a:xfrm>
            <a:off x="3700130" y="21"/>
            <a:ext cx="1491216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" action="ppaction://noaction"/>
          </p:cNvPr>
          <p:cNvSpPr/>
          <p:nvPr/>
        </p:nvSpPr>
        <p:spPr>
          <a:xfrm>
            <a:off x="5191357" y="21"/>
            <a:ext cx="1355651" cy="365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hlinkClick r:id="" action="ppaction://noaction"/>
          </p:cNvPr>
          <p:cNvSpPr/>
          <p:nvPr/>
        </p:nvSpPr>
        <p:spPr>
          <a:xfrm>
            <a:off x="8062709" y="5670"/>
            <a:ext cx="1011897" cy="359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245225"/>
            <a:ext cx="37338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WIMS 2014, June 2-4Thessaloniki, Greece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32C3-BA4E-4FA3-BE89-B92610B38C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0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3914</TotalTime>
  <Words>1396</Words>
  <Application>Microsoft Office PowerPoint</Application>
  <PresentationFormat>On-screen Show (4:3)</PresentationFormat>
  <Paragraphs>355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1_Default Design</vt:lpstr>
      <vt:lpstr>PowerPoint Presentation</vt:lpstr>
      <vt:lpstr>Outline</vt:lpstr>
      <vt:lpstr>Problem</vt:lpstr>
      <vt:lpstr>Background</vt:lpstr>
      <vt:lpstr>Background</vt:lpstr>
      <vt:lpstr>Background</vt:lpstr>
      <vt:lpstr>Background</vt:lpstr>
      <vt:lpstr>Hybrid reasoner</vt:lpstr>
      <vt:lpstr>Optimized Backward Chaining</vt:lpstr>
      <vt:lpstr>Dynamic Selection of Propagation Mode</vt:lpstr>
      <vt:lpstr>Dynamic Selection of Propagation Mode</vt:lpstr>
      <vt:lpstr>Dynamic Selection of Propagation Mode: Example</vt:lpstr>
      <vt:lpstr>Dynamic Selection of Propagation Mode</vt:lpstr>
      <vt:lpstr>Calculation of Threshold t</vt:lpstr>
      <vt:lpstr>Calculation of Threshold t</vt:lpstr>
      <vt:lpstr>Evaluation</vt:lpstr>
      <vt:lpstr>Overall Performance</vt:lpstr>
      <vt:lpstr>Conclusions</vt:lpstr>
    </vt:vector>
  </TitlesOfParts>
  <Company>DTIC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wcarman</dc:creator>
  <cp:lastModifiedBy>maly</cp:lastModifiedBy>
  <cp:revision>317</cp:revision>
  <cp:lastPrinted>2013-04-04T16:12:46Z</cp:lastPrinted>
  <dcterms:created xsi:type="dcterms:W3CDTF">2006-01-11T18:17:36Z</dcterms:created>
  <dcterms:modified xsi:type="dcterms:W3CDTF">2014-05-19T17:27:14Z</dcterms:modified>
</cp:coreProperties>
</file>