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6" r:id="rId6"/>
    <p:sldId id="259" r:id="rId7"/>
    <p:sldId id="261" r:id="rId8"/>
    <p:sldId id="262" r:id="rId9"/>
    <p:sldId id="267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58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800DB-7701-414A-A793-21D4D8110CE2}" type="datetimeFigureOut">
              <a:rPr lang="en-US" smtClean="0"/>
              <a:pPr/>
              <a:t>03-Jun-14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0F947-2FC6-417F-814A-B76A4A7FC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496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Radigost incorporates several core components, distributed between client devices and a dedicated server. The set of components includes: the client library, Directory Facilitator, State Manager, and Gateway.</a:t>
            </a:r>
          </a:p>
          <a:p>
            <a:endParaRPr lang="en-US" dirty="0" smtClean="0"/>
          </a:p>
          <a:p>
            <a:r>
              <a:rPr lang="en-US" dirty="0" smtClean="0"/>
              <a:t>The client library provides a set of API s through which most of the system’s functionality is exposed. For example, an agent uses the client library to construct and send messages to other agents.</a:t>
            </a:r>
          </a:p>
          <a:p>
            <a:endParaRPr lang="en-US" dirty="0" smtClean="0"/>
          </a:p>
          <a:p>
            <a:r>
              <a:rPr lang="en-US" dirty="0" smtClean="0"/>
              <a:t>Directory Facilitator acts as a yellow-pages service. It maintains a complete list of registered agents, including their descriptions and capabilities.</a:t>
            </a:r>
          </a:p>
          <a:p>
            <a:endParaRPr lang="en-US" dirty="0" smtClean="0"/>
          </a:p>
          <a:p>
            <a:r>
              <a:rPr lang="en-US" dirty="0" smtClean="0"/>
              <a:t>State Manager offers server-side persistent storage for agent state. When</a:t>
            </a:r>
            <a:r>
              <a:rPr lang="en-US" baseline="0" dirty="0" smtClean="0"/>
              <a:t> the user closes the agent’s web page, the agent’s state is automatically stored on the server. Later, once the web page is re-opened, the state is automatically injected into the agent and it continues the execution.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Gateway is a server-side component that increases the system’s interoperability. It enables Radigost agents to interact with agents hosted in external, third-party multiagent platforms,</a:t>
            </a:r>
            <a:r>
              <a:rPr lang="en-US" baseline="0" dirty="0" smtClean="0"/>
              <a:t> such as JADE and XJAF.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96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evaluation is based on two types of agents: Sender and Receiver. The Sender agent generates a random, 64-character long message and sends it to its accompanying Receiver. Once it gets the message, Receiver performs a CPU -intensive, time-consuming computation, and then sends back a reply. To determine the system’s scaling factor, the number of Sender-Receiver pairs is increased over time and the message round-trip time is measured at each step.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0F947-2FC6-417F-814A-B76A4A7FC8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92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0" y="3079750"/>
            <a:ext cx="3249613" cy="37782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2"/>
          <p:cNvSpPr>
            <a:spLocks noChangeArrowheads="1"/>
          </p:cNvSpPr>
          <p:nvPr/>
        </p:nvSpPr>
        <p:spPr bwMode="auto">
          <a:xfrm>
            <a:off x="223838" y="1293813"/>
            <a:ext cx="7800975" cy="3667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06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0"/>
            <a:ext cx="9144000" cy="419100"/>
            <a:chOff x="480" y="102"/>
            <a:chExt cx="5280" cy="264"/>
          </a:xfrm>
        </p:grpSpPr>
        <p:sp>
          <p:nvSpPr>
            <p:cNvPr id="8" name="Rectangle 62"/>
            <p:cNvSpPr>
              <a:spLocks noChangeArrowheads="1"/>
            </p:cNvSpPr>
            <p:nvPr userDrawn="1"/>
          </p:nvSpPr>
          <p:spPr bwMode="auto">
            <a:xfrm>
              <a:off x="480" y="234"/>
              <a:ext cx="5280" cy="132"/>
            </a:xfrm>
            <a:prstGeom prst="rect">
              <a:avLst/>
            </a:prstGeom>
            <a:gradFill rotWithShape="1">
              <a:gsLst>
                <a:gs pos="0">
                  <a:srgbClr val="F6DC5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9" name="Rectangle 63"/>
            <p:cNvSpPr>
              <a:spLocks noChangeArrowheads="1"/>
            </p:cNvSpPr>
            <p:nvPr userDrawn="1"/>
          </p:nvSpPr>
          <p:spPr bwMode="auto">
            <a:xfrm>
              <a:off x="480" y="102"/>
              <a:ext cx="5280" cy="132"/>
            </a:xfrm>
            <a:prstGeom prst="rect">
              <a:avLst/>
            </a:prstGeom>
            <a:gradFill rotWithShape="1">
              <a:gsLst>
                <a:gs pos="0">
                  <a:srgbClr val="0033CC"/>
                </a:gs>
                <a:gs pos="100000">
                  <a:srgbClr val="FEFE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sp>
        <p:nvSpPr>
          <p:cNvPr id="10" name="Rectangle 64"/>
          <p:cNvSpPr>
            <a:spLocks noChangeArrowheads="1"/>
          </p:cNvSpPr>
          <p:nvPr/>
        </p:nvSpPr>
        <p:spPr bwMode="auto">
          <a:xfrm>
            <a:off x="0" y="180975"/>
            <a:ext cx="9144000" cy="74613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7625" y="76200"/>
            <a:ext cx="333375" cy="571500"/>
            <a:chOff x="12" y="48"/>
            <a:chExt cx="210" cy="360"/>
          </a:xfrm>
        </p:grpSpPr>
        <p:sp>
          <p:nvSpPr>
            <p:cNvPr id="12" name="Oval 66"/>
            <p:cNvSpPr>
              <a:spLocks noChangeArrowheads="1"/>
            </p:cNvSpPr>
            <p:nvPr userDrawn="1"/>
          </p:nvSpPr>
          <p:spPr bwMode="auto">
            <a:xfrm>
              <a:off x="12" y="222"/>
              <a:ext cx="144" cy="150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67"/>
            <p:cNvSpPr>
              <a:spLocks noChangeArrowheads="1"/>
            </p:cNvSpPr>
            <p:nvPr userDrawn="1"/>
          </p:nvSpPr>
          <p:spPr bwMode="auto">
            <a:xfrm>
              <a:off x="48" y="48"/>
              <a:ext cx="144" cy="144"/>
            </a:xfrm>
            <a:prstGeom prst="ellipse">
              <a:avLst/>
            </a:prstGeom>
            <a:solidFill>
              <a:srgbClr val="F6D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68"/>
            <p:cNvSpPr>
              <a:spLocks noChangeArrowheads="1"/>
            </p:cNvSpPr>
            <p:nvPr userDrawn="1"/>
          </p:nvSpPr>
          <p:spPr bwMode="auto">
            <a:xfrm>
              <a:off x="78" y="26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6450" y="10800"/>
                  </a:moveTo>
                  <a:cubicBezTo>
                    <a:pt x="6450" y="13202"/>
                    <a:pt x="8398" y="15150"/>
                    <a:pt x="10800" y="15150"/>
                  </a:cubicBezTo>
                  <a:cubicBezTo>
                    <a:pt x="13202" y="15150"/>
                    <a:pt x="15150" y="13202"/>
                    <a:pt x="15150" y="10800"/>
                  </a:cubicBezTo>
                  <a:cubicBezTo>
                    <a:pt x="15150" y="8398"/>
                    <a:pt x="13202" y="6450"/>
                    <a:pt x="10800" y="6450"/>
                  </a:cubicBezTo>
                  <a:cubicBezTo>
                    <a:pt x="8398" y="6450"/>
                    <a:pt x="6450" y="8398"/>
                    <a:pt x="6450" y="10800"/>
                  </a:cubicBezTo>
                  <a:close/>
                </a:path>
              </a:pathLst>
            </a:custGeom>
            <a:solidFill>
              <a:srgbClr val="8FB6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5" name="Picture 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6100" y="0"/>
            <a:ext cx="977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28600" y="4953000"/>
            <a:ext cx="8721725" cy="1677988"/>
            <a:chOff x="162" y="3126"/>
            <a:chExt cx="5472" cy="1057"/>
          </a:xfrm>
        </p:grpSpPr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162" y="3517"/>
              <a:ext cx="5472" cy="666"/>
            </a:xfrm>
            <a:prstGeom prst="rect">
              <a:avLst/>
            </a:prstGeom>
            <a:gradFill rotWithShape="1">
              <a:gsLst>
                <a:gs pos="0">
                  <a:srgbClr val="339966">
                    <a:alpha val="79999"/>
                  </a:srgbClr>
                </a:gs>
                <a:gs pos="100000">
                  <a:srgbClr val="FFFF00">
                    <a:alpha val="7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>
              <a:off x="162" y="3126"/>
              <a:ext cx="5469" cy="392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6" name="Rectangle 4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Cambria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948533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430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533400"/>
            <a:ext cx="1962150" cy="5761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5734050" cy="5761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367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77200" y="6427788"/>
            <a:ext cx="808038" cy="228600"/>
          </a:xfrm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r>
              <a:rPr lang="en-US" dirty="0" smtClean="0"/>
              <a:t>/13</a:t>
            </a:r>
            <a:endParaRPr lang="en-US" dirty="0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609600" y="6324600"/>
            <a:ext cx="7391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00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480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848100" cy="4846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3848100" cy="4846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0769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22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1844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04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598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150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066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6038" y="6427788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ahoma" pitchFamily="34" charset="0"/>
              </a:defRPr>
            </a:lvl1pPr>
          </a:lstStyle>
          <a:p>
            <a:fld id="{7C0022A1-1891-4428-B53D-02E9C2A84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78486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</a:t>
            </a:r>
            <a:br>
              <a:rPr lang="de-DE" smtClean="0"/>
            </a:br>
            <a:r>
              <a:rPr lang="de-DE" smtClean="0"/>
              <a:t>editieren</a:t>
            </a:r>
          </a:p>
        </p:txBody>
      </p:sp>
      <p:sp>
        <p:nvSpPr>
          <p:cNvPr id="1029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78486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0"/>
            <a:ext cx="9144000" cy="419100"/>
            <a:chOff x="480" y="102"/>
            <a:chExt cx="5280" cy="264"/>
          </a:xfrm>
        </p:grpSpPr>
        <p:sp>
          <p:nvSpPr>
            <p:cNvPr id="1038" name="Rectangle 62"/>
            <p:cNvSpPr>
              <a:spLocks noChangeArrowheads="1"/>
            </p:cNvSpPr>
            <p:nvPr userDrawn="1"/>
          </p:nvSpPr>
          <p:spPr bwMode="auto">
            <a:xfrm>
              <a:off x="480" y="234"/>
              <a:ext cx="5280" cy="132"/>
            </a:xfrm>
            <a:prstGeom prst="rect">
              <a:avLst/>
            </a:prstGeom>
            <a:gradFill rotWithShape="1">
              <a:gsLst>
                <a:gs pos="0">
                  <a:srgbClr val="F6DC5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1039" name="Rectangle 63"/>
            <p:cNvSpPr>
              <a:spLocks noChangeArrowheads="1"/>
            </p:cNvSpPr>
            <p:nvPr userDrawn="1"/>
          </p:nvSpPr>
          <p:spPr bwMode="auto">
            <a:xfrm>
              <a:off x="480" y="102"/>
              <a:ext cx="5280" cy="132"/>
            </a:xfrm>
            <a:prstGeom prst="rect">
              <a:avLst/>
            </a:prstGeom>
            <a:gradFill rotWithShape="1">
              <a:gsLst>
                <a:gs pos="0">
                  <a:srgbClr val="0033CC"/>
                </a:gs>
                <a:gs pos="100000">
                  <a:srgbClr val="FEFE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/>
            </a:p>
          </p:txBody>
        </p:sp>
      </p:grpSp>
      <p:sp>
        <p:nvSpPr>
          <p:cNvPr id="1031" name="Rectangle 64"/>
          <p:cNvSpPr>
            <a:spLocks noChangeArrowheads="1"/>
          </p:cNvSpPr>
          <p:nvPr/>
        </p:nvSpPr>
        <p:spPr bwMode="auto">
          <a:xfrm>
            <a:off x="0" y="180975"/>
            <a:ext cx="9144000" cy="74613"/>
          </a:xfrm>
          <a:prstGeom prst="rect">
            <a:avLst/>
          </a:prstGeom>
          <a:gradFill rotWithShape="1">
            <a:gsLst>
              <a:gs pos="0">
                <a:srgbClr val="3399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47625" y="76200"/>
            <a:ext cx="333375" cy="571500"/>
            <a:chOff x="12" y="48"/>
            <a:chExt cx="210" cy="360"/>
          </a:xfrm>
        </p:grpSpPr>
        <p:sp>
          <p:nvSpPr>
            <p:cNvPr id="1035" name="Oval 66"/>
            <p:cNvSpPr>
              <a:spLocks noChangeArrowheads="1"/>
            </p:cNvSpPr>
            <p:nvPr userDrawn="1"/>
          </p:nvSpPr>
          <p:spPr bwMode="auto">
            <a:xfrm>
              <a:off x="12" y="222"/>
              <a:ext cx="144" cy="150"/>
            </a:xfrm>
            <a:prstGeom prst="ellipse">
              <a:avLst/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67"/>
            <p:cNvSpPr>
              <a:spLocks noChangeArrowheads="1"/>
            </p:cNvSpPr>
            <p:nvPr userDrawn="1"/>
          </p:nvSpPr>
          <p:spPr bwMode="auto">
            <a:xfrm>
              <a:off x="48" y="48"/>
              <a:ext cx="144" cy="144"/>
            </a:xfrm>
            <a:prstGeom prst="ellipse">
              <a:avLst/>
            </a:prstGeom>
            <a:solidFill>
              <a:srgbClr val="F6D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AutoShape 68"/>
            <p:cNvSpPr>
              <a:spLocks noChangeArrowheads="1"/>
            </p:cNvSpPr>
            <p:nvPr userDrawn="1"/>
          </p:nvSpPr>
          <p:spPr bwMode="auto">
            <a:xfrm>
              <a:off x="78" y="264"/>
              <a:ext cx="14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6450" y="10800"/>
                  </a:moveTo>
                  <a:cubicBezTo>
                    <a:pt x="6450" y="13202"/>
                    <a:pt x="8398" y="15150"/>
                    <a:pt x="10800" y="15150"/>
                  </a:cubicBezTo>
                  <a:cubicBezTo>
                    <a:pt x="13202" y="15150"/>
                    <a:pt x="15150" y="13202"/>
                    <a:pt x="15150" y="10800"/>
                  </a:cubicBezTo>
                  <a:cubicBezTo>
                    <a:pt x="15150" y="8398"/>
                    <a:pt x="13202" y="6450"/>
                    <a:pt x="10800" y="6450"/>
                  </a:cubicBezTo>
                  <a:cubicBezTo>
                    <a:pt x="8398" y="6450"/>
                    <a:pt x="6450" y="8398"/>
                    <a:pt x="6450" y="10800"/>
                  </a:cubicBezTo>
                  <a:close/>
                </a:path>
              </a:pathLst>
            </a:custGeom>
            <a:solidFill>
              <a:srgbClr val="8FB6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33" name="Picture 6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66100" y="0"/>
            <a:ext cx="9779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609600" y="6324600"/>
            <a:ext cx="701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mbr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Char char="-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Delivering the multiagent technology to end-users through the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Mitrović</a:t>
            </a:r>
            <a:r>
              <a:rPr lang="en-US" baseline="30000" dirty="0" smtClean="0"/>
              <a:t>1</a:t>
            </a:r>
            <a:r>
              <a:rPr lang="en-US" dirty="0" smtClean="0"/>
              <a:t>, M. Ivanović</a:t>
            </a:r>
            <a:r>
              <a:rPr lang="en-US" baseline="30000" dirty="0" smtClean="0"/>
              <a:t>1</a:t>
            </a:r>
            <a:r>
              <a:rPr lang="en-US" dirty="0" smtClean="0"/>
              <a:t>, C. B</a:t>
            </a:r>
            <a:r>
              <a:rPr lang="vi-VN" dirty="0" smtClean="0"/>
              <a:t>ă</a:t>
            </a:r>
            <a:r>
              <a:rPr lang="en-US" dirty="0" err="1" smtClean="0"/>
              <a:t>dic</a:t>
            </a:r>
            <a:r>
              <a:rPr lang="vi-VN" dirty="0" smtClean="0"/>
              <a:t>ă</a:t>
            </a:r>
            <a:r>
              <a:rPr lang="en-US" baseline="30000" dirty="0" smtClean="0"/>
              <a:t>2</a:t>
            </a:r>
          </a:p>
          <a:p>
            <a:r>
              <a:rPr lang="en-US" baseline="30000" dirty="0" smtClean="0"/>
              <a:t>1</a:t>
            </a:r>
            <a:r>
              <a:rPr lang="en-US" dirty="0" smtClean="0"/>
              <a:t>University of Novi Sad, Serbia</a:t>
            </a:r>
          </a:p>
          <a:p>
            <a:r>
              <a:rPr lang="en-US" baseline="30000" dirty="0" smtClean="0"/>
              <a:t>2</a:t>
            </a:r>
            <a:r>
              <a:rPr lang="en-US" dirty="0" smtClean="0"/>
              <a:t>University of Craiova, Romania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513" y="1295400"/>
            <a:ext cx="88011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10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791200" y="838201"/>
            <a:ext cx="1981200" cy="523220"/>
          </a:xfrm>
          <a:prstGeom prst="rect">
            <a:avLst/>
          </a:prstGeom>
          <a:solidFill>
            <a:schemeClr val="accent1">
              <a:alpha val="0"/>
            </a:schemeClr>
          </a:solidFill>
          <a:ln cmpd="dbl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Generates </a:t>
            </a:r>
            <a:r>
              <a:rPr lang="en-US" sz="1400" dirty="0" smtClean="0"/>
              <a:t>a random, 64-character long message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3484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Employing agent mobility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924800" cy="4922838"/>
          </a:xfrm>
        </p:spPr>
        <p:txBody>
          <a:bodyPr/>
          <a:lstStyle/>
          <a:p>
            <a:r>
              <a:rPr lang="en-US" dirty="0" smtClean="0"/>
              <a:t>The second case-study includes a </a:t>
            </a:r>
            <a:r>
              <a:rPr lang="en-US" b="1" dirty="0" smtClean="0"/>
              <a:t>mobile Radigost agent</a:t>
            </a:r>
          </a:p>
          <a:p>
            <a:r>
              <a:rPr lang="en-US" dirty="0"/>
              <a:t>The user loads the web page </a:t>
            </a:r>
            <a:r>
              <a:rPr lang="en-US" dirty="0" smtClean="0"/>
              <a:t>on its smartphone </a:t>
            </a:r>
            <a:r>
              <a:rPr lang="en-US" dirty="0"/>
              <a:t>device, takes a photo, and chooses </a:t>
            </a:r>
            <a:r>
              <a:rPr lang="en-US" dirty="0" smtClean="0"/>
              <a:t>a target device (e.g. Smart TV)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mobile agent then takes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photo</a:t>
            </a:r>
            <a:r>
              <a:rPr lang="en-US" dirty="0"/>
              <a:t>, </a:t>
            </a:r>
            <a:r>
              <a:rPr lang="en-US" dirty="0" smtClean="0"/>
              <a:t>moves to </a:t>
            </a:r>
            <a:r>
              <a:rPr lang="en-US" dirty="0"/>
              <a:t>the target </a:t>
            </a:r>
            <a:r>
              <a:rPr lang="en-US" dirty="0" smtClean="0"/>
              <a:t>device,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displays </a:t>
            </a:r>
            <a:r>
              <a:rPr lang="en-US" dirty="0" smtClean="0"/>
              <a:t>the photo there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case-study demonstrates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benefits of using </a:t>
            </a:r>
            <a:r>
              <a:rPr lang="en-US" dirty="0"/>
              <a:t>Radigost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capabilities </a:t>
            </a:r>
            <a:r>
              <a:rPr lang="en-US" dirty="0"/>
              <a:t>of the </a:t>
            </a:r>
            <a:r>
              <a:rPr lang="en-US" dirty="0" smtClean="0"/>
              <a:t>agent </a:t>
            </a:r>
          </a:p>
          <a:p>
            <a:pPr>
              <a:buNone/>
            </a:pPr>
            <a:r>
              <a:rPr lang="en-US" dirty="0" smtClean="0"/>
              <a:t>	technology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8973" y="2743200"/>
            <a:ext cx="38004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11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49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4114800"/>
            <a:ext cx="8382000" cy="395288"/>
            <a:chOff x="192" y="1138"/>
            <a:chExt cx="5328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2" y="1138"/>
              <a:ext cx="5328" cy="43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latin typeface="Verdana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92" y="1138"/>
              <a:ext cx="0" cy="43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Overview of Radigost</a:t>
            </a:r>
          </a:p>
          <a:p>
            <a:endParaRPr lang="en-US" dirty="0" smtClean="0"/>
          </a:p>
          <a:p>
            <a:r>
              <a:rPr lang="en-US" dirty="0" smtClean="0"/>
              <a:t>Case-studies</a:t>
            </a:r>
          </a:p>
          <a:p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12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42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5075238"/>
          </a:xfrm>
        </p:spPr>
        <p:txBody>
          <a:bodyPr/>
          <a:lstStyle/>
          <a:p>
            <a:r>
              <a:rPr lang="en-US" dirty="0" smtClean="0"/>
              <a:t>HTML5 has </a:t>
            </a:r>
            <a:r>
              <a:rPr lang="en-US" b="1" dirty="0" smtClean="0"/>
              <a:t>transformed the web into a serious application development platform</a:t>
            </a:r>
          </a:p>
          <a:p>
            <a:endParaRPr lang="en-US" sz="800" dirty="0" smtClean="0"/>
          </a:p>
          <a:p>
            <a:r>
              <a:rPr lang="en-US" dirty="0" err="1" smtClean="0"/>
              <a:t>Multiagent</a:t>
            </a:r>
            <a:r>
              <a:rPr lang="en-US" dirty="0" smtClean="0"/>
              <a:t> systems based </a:t>
            </a:r>
            <a:r>
              <a:rPr lang="en-US" dirty="0"/>
              <a:t>on Radigost </a:t>
            </a:r>
            <a:r>
              <a:rPr lang="en-US" dirty="0" smtClean="0"/>
              <a:t>have </a:t>
            </a:r>
            <a:r>
              <a:rPr lang="en-US" dirty="0"/>
              <a:t>several </a:t>
            </a:r>
            <a:r>
              <a:rPr lang="en-US" b="1" dirty="0"/>
              <a:t>advantages</a:t>
            </a:r>
            <a:r>
              <a:rPr lang="en-US" dirty="0"/>
              <a:t> </a:t>
            </a:r>
            <a:r>
              <a:rPr lang="en-US" b="1" dirty="0"/>
              <a:t>over </a:t>
            </a:r>
            <a:r>
              <a:rPr lang="en-US" b="1" dirty="0" smtClean="0"/>
              <a:t>classic desktop applications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prior installation </a:t>
            </a:r>
            <a:r>
              <a:rPr lang="en-US" dirty="0" smtClean="0"/>
              <a:t>or configuration steps</a:t>
            </a:r>
          </a:p>
          <a:p>
            <a:pPr lvl="1"/>
            <a:r>
              <a:rPr lang="en-US" dirty="0" smtClean="0"/>
              <a:t>Updates </a:t>
            </a:r>
            <a:r>
              <a:rPr lang="en-US" dirty="0"/>
              <a:t>are available instantly to all </a:t>
            </a:r>
            <a:r>
              <a:rPr lang="en-US" dirty="0" smtClean="0"/>
              <a:t>end-users</a:t>
            </a:r>
          </a:p>
          <a:p>
            <a:pPr lvl="1"/>
            <a:r>
              <a:rPr lang="en-US" dirty="0" smtClean="0"/>
              <a:t>Support on </a:t>
            </a:r>
            <a:r>
              <a:rPr lang="en-US" dirty="0"/>
              <a:t>many hardware and software </a:t>
            </a:r>
            <a:r>
              <a:rPr lang="en-US" dirty="0" smtClean="0"/>
              <a:t>platforms, including desktop computers, smartphone and tablet devices, and Smart TVs</a:t>
            </a:r>
          </a:p>
          <a:p>
            <a:endParaRPr lang="en-US" sz="800" dirty="0" smtClean="0"/>
          </a:p>
          <a:p>
            <a:r>
              <a:rPr lang="en-US" b="1" dirty="0" smtClean="0"/>
              <a:t>Future </a:t>
            </a:r>
            <a:r>
              <a:rPr lang="en-US" b="1" dirty="0"/>
              <a:t>work </a:t>
            </a:r>
            <a:r>
              <a:rPr lang="en-US" dirty="0"/>
              <a:t>on the platform will be focused on a </a:t>
            </a:r>
            <a:r>
              <a:rPr lang="en-US" dirty="0" smtClean="0"/>
              <a:t>number of areas: </a:t>
            </a:r>
            <a:r>
              <a:rPr lang="en-US" b="1" dirty="0" smtClean="0"/>
              <a:t>security issues, support for reasoning agents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13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53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1484784"/>
            <a:ext cx="8382000" cy="395288"/>
            <a:chOff x="192" y="1138"/>
            <a:chExt cx="5328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2" y="1138"/>
              <a:ext cx="5328" cy="43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latin typeface="Verdana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92" y="1138"/>
              <a:ext cx="0" cy="43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Overview of Radigost</a:t>
            </a:r>
          </a:p>
          <a:p>
            <a:endParaRPr lang="en-US" dirty="0" smtClean="0"/>
          </a:p>
          <a:p>
            <a:r>
              <a:rPr lang="en-US" dirty="0" smtClean="0"/>
              <a:t>Case-studies</a:t>
            </a:r>
          </a:p>
          <a:p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2</a:t>
            </a:fld>
            <a:r>
              <a:rPr lang="en-US" smtClean="0"/>
              <a:t>/13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51514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HTML5 </a:t>
            </a:r>
            <a:r>
              <a:rPr lang="en-US" dirty="0" smtClean="0"/>
              <a:t>standard has </a:t>
            </a:r>
            <a:r>
              <a:rPr lang="en-US" dirty="0"/>
              <a:t>brought </a:t>
            </a:r>
            <a:r>
              <a:rPr lang="en-US" dirty="0" smtClean="0"/>
              <a:t>significant </a:t>
            </a:r>
            <a:r>
              <a:rPr lang="en-US" b="1" dirty="0"/>
              <a:t>benefits</a:t>
            </a:r>
            <a:r>
              <a:rPr lang="en-US" dirty="0"/>
              <a:t> to both </a:t>
            </a:r>
            <a:r>
              <a:rPr lang="en-US" b="1" dirty="0"/>
              <a:t>software developers and </a:t>
            </a:r>
            <a:r>
              <a:rPr lang="en-US" b="1" dirty="0" smtClean="0"/>
              <a:t>end-users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Software </a:t>
            </a:r>
            <a:r>
              <a:rPr lang="en-US" dirty="0"/>
              <a:t>developers benefit from the </a:t>
            </a:r>
            <a:r>
              <a:rPr lang="en-US" b="1" dirty="0" smtClean="0"/>
              <a:t>cross-platform </a:t>
            </a:r>
            <a:r>
              <a:rPr lang="en-US" b="1" dirty="0"/>
              <a:t>support as the same code can be </a:t>
            </a:r>
            <a:r>
              <a:rPr lang="en-US" b="1" dirty="0" smtClean="0"/>
              <a:t>re-used in </a:t>
            </a:r>
            <a:r>
              <a:rPr lang="en-US" b="1" dirty="0"/>
              <a:t>many different </a:t>
            </a:r>
            <a:r>
              <a:rPr lang="en-US" b="1" dirty="0" smtClean="0"/>
              <a:t>environments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End-users are </a:t>
            </a:r>
            <a:r>
              <a:rPr lang="en-US" dirty="0"/>
              <a:t>given the </a:t>
            </a:r>
            <a:r>
              <a:rPr lang="en-US" b="1" dirty="0"/>
              <a:t>access to online </a:t>
            </a:r>
            <a:r>
              <a:rPr lang="en-US" b="1" dirty="0" smtClean="0"/>
              <a:t>applications </a:t>
            </a:r>
            <a:r>
              <a:rPr lang="en-US" b="1" dirty="0"/>
              <a:t>in a variety of ways, without the </a:t>
            </a:r>
            <a:r>
              <a:rPr lang="en-US" b="1" dirty="0" smtClean="0"/>
              <a:t>significant loss </a:t>
            </a:r>
            <a:r>
              <a:rPr lang="en-US" b="1" dirty="0"/>
              <a:t>of </a:t>
            </a:r>
            <a:r>
              <a:rPr lang="en-US" b="1" dirty="0" smtClean="0"/>
              <a:t>functionalities</a:t>
            </a:r>
          </a:p>
          <a:p>
            <a:pPr lvl="1"/>
            <a:endParaRPr lang="en-US" dirty="0"/>
          </a:p>
          <a:p>
            <a:r>
              <a:rPr lang="en-US" b="1" dirty="0" smtClean="0"/>
              <a:t>Radigost</a:t>
            </a:r>
            <a:r>
              <a:rPr lang="en-US" dirty="0" smtClean="0"/>
              <a:t>: interoperable, purely web-based multiagent platform, built using modern HTML5 technologies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3</a:t>
            </a:fld>
            <a:r>
              <a:rPr lang="en-US" smtClean="0"/>
              <a:t>/13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HTML5-related technologies in Radigost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JavaScript</a:t>
            </a:r>
            <a:r>
              <a:rPr lang="en-US" dirty="0" smtClean="0"/>
              <a:t>: lingua franca of the web</a:t>
            </a:r>
          </a:p>
          <a:p>
            <a:endParaRPr lang="en-US" dirty="0" smtClean="0"/>
          </a:p>
          <a:p>
            <a:r>
              <a:rPr lang="en-US" b="1" dirty="0" smtClean="0"/>
              <a:t>Web workers</a:t>
            </a:r>
            <a:r>
              <a:rPr lang="en-US" dirty="0" smtClean="0"/>
              <a:t>: native threads in JavaScript</a:t>
            </a:r>
          </a:p>
          <a:p>
            <a:pPr lvl="1"/>
            <a:r>
              <a:rPr lang="en-US" dirty="0" smtClean="0"/>
              <a:t>Provide agents with its own thread of execution</a:t>
            </a:r>
          </a:p>
          <a:p>
            <a:pPr lvl="1"/>
            <a:r>
              <a:rPr lang="en-US" dirty="0" smtClean="0"/>
              <a:t>Include an efficient messaging infrastructure</a:t>
            </a:r>
          </a:p>
          <a:p>
            <a:endParaRPr lang="en-US" dirty="0" smtClean="0"/>
          </a:p>
          <a:p>
            <a:r>
              <a:rPr lang="en-US" b="1" dirty="0" err="1" smtClean="0"/>
              <a:t>WebSockets</a:t>
            </a:r>
            <a:r>
              <a:rPr lang="en-US" dirty="0"/>
              <a:t>: full-duplex communications channels over a single TCP </a:t>
            </a:r>
            <a:r>
              <a:rPr lang="en-US" dirty="0" smtClean="0"/>
              <a:t>connection</a:t>
            </a:r>
          </a:p>
          <a:p>
            <a:pPr lvl="1"/>
            <a:r>
              <a:rPr lang="en-US" dirty="0" smtClean="0"/>
              <a:t>Provide </a:t>
            </a:r>
            <a:r>
              <a:rPr lang="en-US" b="1" dirty="0" smtClean="0"/>
              <a:t>standard way for the </a:t>
            </a:r>
            <a:r>
              <a:rPr lang="en-US" b="1" i="1" dirty="0" smtClean="0"/>
              <a:t>push</a:t>
            </a:r>
            <a:r>
              <a:rPr lang="en-US" b="1" dirty="0" smtClean="0"/>
              <a:t> communication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4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599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2362200"/>
            <a:ext cx="8382000" cy="395288"/>
            <a:chOff x="192" y="1138"/>
            <a:chExt cx="5328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2" y="1138"/>
              <a:ext cx="5328" cy="43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latin typeface="Verdana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92" y="1138"/>
              <a:ext cx="0" cy="43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Overview of Radigost</a:t>
            </a:r>
          </a:p>
          <a:p>
            <a:endParaRPr lang="en-US" dirty="0" smtClean="0"/>
          </a:p>
          <a:p>
            <a:r>
              <a:rPr lang="en-US" dirty="0" smtClean="0"/>
              <a:t>Case-studies</a:t>
            </a:r>
          </a:p>
          <a:p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5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424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Radigost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05800" cy="4846638"/>
          </a:xfrm>
        </p:spPr>
        <p:txBody>
          <a:bodyPr/>
          <a:lstStyle/>
          <a:p>
            <a:r>
              <a:rPr lang="en-US" dirty="0"/>
              <a:t>Radigost is a </a:t>
            </a:r>
            <a:r>
              <a:rPr lang="en-US" b="1" dirty="0"/>
              <a:t>purely web-based </a:t>
            </a:r>
            <a:r>
              <a:rPr lang="en-US" b="1" dirty="0" smtClean="0"/>
              <a:t>multiagent </a:t>
            </a:r>
            <a:r>
              <a:rPr lang="en-US" b="1" dirty="0"/>
              <a:t>platform</a:t>
            </a:r>
            <a:r>
              <a:rPr lang="en-US" dirty="0"/>
              <a:t>, built using modern HTML5 </a:t>
            </a:r>
            <a:r>
              <a:rPr lang="en-US" dirty="0" smtClean="0"/>
              <a:t>technologies</a:t>
            </a:r>
          </a:p>
          <a:p>
            <a:endParaRPr lang="en-US" dirty="0" smtClean="0"/>
          </a:p>
          <a:p>
            <a:r>
              <a:rPr lang="en-US" b="1" dirty="0" err="1" smtClean="0"/>
              <a:t>Radigost</a:t>
            </a:r>
            <a:r>
              <a:rPr lang="en-US" b="1" dirty="0" smtClean="0"/>
              <a:t> </a:t>
            </a:r>
            <a:r>
              <a:rPr lang="en-US" b="1" dirty="0"/>
              <a:t>agents </a:t>
            </a:r>
            <a:r>
              <a:rPr lang="en-US" dirty="0"/>
              <a:t>and parts of the system itself are </a:t>
            </a:r>
            <a:r>
              <a:rPr lang="en-US" b="1" dirty="0"/>
              <a:t>implemented in JavaScript and executed inside the client's web </a:t>
            </a:r>
            <a:r>
              <a:rPr lang="en-US" b="1" dirty="0" smtClean="0"/>
              <a:t>browser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system is </a:t>
            </a:r>
            <a:r>
              <a:rPr lang="en-US" b="1" dirty="0"/>
              <a:t>standards-compliant and interoperable, capable of interacting with third-party </a:t>
            </a:r>
            <a:r>
              <a:rPr lang="en-US" b="1" dirty="0" smtClean="0"/>
              <a:t>multiagent solutions</a:t>
            </a:r>
          </a:p>
          <a:p>
            <a:endParaRPr lang="en-US" dirty="0" smtClean="0"/>
          </a:p>
          <a:p>
            <a:r>
              <a:rPr lang="en-US" dirty="0" smtClean="0"/>
              <a:t>Its runtime </a:t>
            </a:r>
            <a:r>
              <a:rPr lang="en-US" b="1" dirty="0" smtClean="0"/>
              <a:t>performance is comparable </a:t>
            </a:r>
            <a:r>
              <a:rPr lang="en-US" b="1" dirty="0"/>
              <a:t>to that of a desktop-based </a:t>
            </a:r>
            <a:r>
              <a:rPr lang="en-US" b="1" dirty="0" smtClean="0"/>
              <a:t>multiagent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6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497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functionalities of Radigost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534400" cy="4846638"/>
          </a:xfrm>
        </p:spPr>
        <p:txBody>
          <a:bodyPr/>
          <a:lstStyle/>
          <a:p>
            <a:r>
              <a:rPr lang="en-US" dirty="0"/>
              <a:t>Radigost </a:t>
            </a:r>
            <a:r>
              <a:rPr lang="en-US" dirty="0" smtClean="0"/>
              <a:t>provides the </a:t>
            </a:r>
            <a:r>
              <a:rPr lang="en-US" dirty="0"/>
              <a:t>necessary </a:t>
            </a:r>
            <a:r>
              <a:rPr lang="en-US" b="1" dirty="0"/>
              <a:t>infrastructure for the deployment, </a:t>
            </a:r>
            <a:r>
              <a:rPr lang="en-US" b="1" dirty="0" smtClean="0"/>
              <a:t>execution </a:t>
            </a:r>
            <a:r>
              <a:rPr lang="en-US" b="1" dirty="0"/>
              <a:t>and interaction</a:t>
            </a:r>
            <a:r>
              <a:rPr lang="en-US" dirty="0"/>
              <a:t> of its </a:t>
            </a:r>
            <a:r>
              <a:rPr lang="en-US" dirty="0" smtClean="0"/>
              <a:t>agents</a:t>
            </a:r>
          </a:p>
          <a:p>
            <a:endParaRPr lang="en-US" dirty="0" smtClean="0"/>
          </a:p>
          <a:p>
            <a:r>
              <a:rPr lang="en-US" dirty="0" smtClean="0"/>
              <a:t>Its </a:t>
            </a:r>
            <a:r>
              <a:rPr lang="en-US" b="1" dirty="0" smtClean="0"/>
              <a:t>core functionalities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Agent </a:t>
            </a:r>
            <a:r>
              <a:rPr lang="en-US" dirty="0"/>
              <a:t>life-cycle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A communication infrastructure</a:t>
            </a:r>
          </a:p>
          <a:p>
            <a:pPr lvl="1"/>
            <a:r>
              <a:rPr lang="en-US" dirty="0" smtClean="0"/>
              <a:t>A yellow-pages service</a:t>
            </a:r>
          </a:p>
          <a:p>
            <a:endParaRPr lang="en-US" dirty="0" smtClean="0"/>
          </a:p>
          <a:p>
            <a:r>
              <a:rPr lang="en-US" dirty="0" smtClean="0"/>
              <a:t>Additionally</a:t>
            </a:r>
            <a:r>
              <a:rPr lang="en-US" dirty="0"/>
              <a:t>, Radigost </a:t>
            </a:r>
            <a:r>
              <a:rPr lang="en-US" b="1" dirty="0"/>
              <a:t>incorporates </a:t>
            </a:r>
            <a:r>
              <a:rPr lang="en-US" b="1" dirty="0" smtClean="0"/>
              <a:t>several advanced features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Interoperability sub-system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for agent state </a:t>
            </a:r>
            <a:r>
              <a:rPr lang="en-US" dirty="0" smtClean="0"/>
              <a:t>persistence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7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6023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593725"/>
          </a:xfrm>
        </p:spPr>
        <p:txBody>
          <a:bodyPr/>
          <a:lstStyle/>
          <a:p>
            <a:r>
              <a:rPr lang="en-US" dirty="0" smtClean="0"/>
              <a:t>Architecture overview – core components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1297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8</a:t>
            </a:fld>
            <a:r>
              <a:rPr lang="en-US" smtClean="0"/>
              <a:t>/13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1905000" y="1219200"/>
            <a:ext cx="2209800" cy="1219200"/>
          </a:xfrm>
          <a:prstGeom prst="wedgeRoundRectCallout">
            <a:avLst>
              <a:gd name="adj1" fmla="val -19454"/>
              <a:gd name="adj2" fmla="val 85000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1295400"/>
            <a:ext cx="2209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Provides </a:t>
            </a:r>
            <a:r>
              <a:rPr lang="en-US" sz="1600" dirty="0" smtClean="0"/>
              <a:t>a set of API s through which most of the system’s functionality is exposed</a:t>
            </a:r>
            <a:endParaRPr lang="en-US" sz="160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6705600" y="990600"/>
            <a:ext cx="2209800" cy="990600"/>
          </a:xfrm>
          <a:prstGeom prst="wedgeRoundRectCallout">
            <a:avLst>
              <a:gd name="adj1" fmla="val -47730"/>
              <a:gd name="adj2" fmla="val 75357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990600"/>
            <a:ext cx="213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Offers server-side persistent storage for agent state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934200" y="5181600"/>
            <a:ext cx="2209800" cy="1143000"/>
          </a:xfrm>
          <a:prstGeom prst="wedgeRoundRectCallout">
            <a:avLst>
              <a:gd name="adj1" fmla="val -56696"/>
              <a:gd name="adj2" fmla="val -144643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0400" y="5334000"/>
            <a:ext cx="21336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Yellow-pages service - </a:t>
            </a:r>
            <a:r>
              <a:rPr lang="en-US" dirty="0" smtClean="0"/>
              <a:t>maintains </a:t>
            </a:r>
            <a:r>
              <a:rPr lang="en-US" dirty="0" smtClean="0"/>
              <a:t>list </a:t>
            </a:r>
            <a:r>
              <a:rPr lang="en-US" dirty="0" smtClean="0"/>
              <a:t>of registered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37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3276600"/>
            <a:ext cx="8382000" cy="395288"/>
            <a:chOff x="192" y="1138"/>
            <a:chExt cx="5328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2" y="1138"/>
              <a:ext cx="5328" cy="43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1800">
                <a:latin typeface="Verdana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V="1">
              <a:off x="192" y="1138"/>
              <a:ext cx="0" cy="432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 smtClean="0"/>
          </a:p>
          <a:p>
            <a:r>
              <a:rPr lang="en-US" dirty="0" smtClean="0"/>
              <a:t>Overview of Radigost</a:t>
            </a:r>
          </a:p>
          <a:p>
            <a:endParaRPr lang="en-US" dirty="0" smtClean="0"/>
          </a:p>
          <a:p>
            <a:r>
              <a:rPr lang="en-US" dirty="0" smtClean="0"/>
              <a:t>Case-studies</a:t>
            </a:r>
          </a:p>
          <a:p>
            <a:endParaRPr lang="en-US" dirty="0" smtClean="0"/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Delivering the multiagent technology to end-users through the web - WIMS'14, June 2-4, 2014, Thessaloniki, Greece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022A1-1891-4428-B53D-02E9C2A848FF}" type="slidenum">
              <a:rPr lang="en-US" smtClean="0"/>
              <a:pPr/>
              <a:t>9</a:t>
            </a:fld>
            <a:r>
              <a:rPr lang="en-US" smtClean="0"/>
              <a:t>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424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MATES2013Presentation</Template>
  <TotalTime>139</TotalTime>
  <Words>967</Words>
  <Application>Microsoft Office PowerPoint</Application>
  <PresentationFormat>On-screen Show (4:3)</PresentationFormat>
  <Paragraphs>131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Standarddesign</vt:lpstr>
      <vt:lpstr>Delivering the multiagent technology to end-users through the web</vt:lpstr>
      <vt:lpstr>Agenda</vt:lpstr>
      <vt:lpstr>HTML5</vt:lpstr>
      <vt:lpstr>HTML5-related technologies in Radigost</vt:lpstr>
      <vt:lpstr>Agenda</vt:lpstr>
      <vt:lpstr>Radigost</vt:lpstr>
      <vt:lpstr>Main functionalities of Radigost</vt:lpstr>
      <vt:lpstr>Architecture overview – core components</vt:lpstr>
      <vt:lpstr>Agenda</vt:lpstr>
      <vt:lpstr>Performance evaluation</vt:lpstr>
      <vt:lpstr>Employing agent mobility</vt:lpstr>
      <vt:lpstr>Agenda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dejan</dc:creator>
  <cp:lastModifiedBy>Djurdja</cp:lastModifiedBy>
  <cp:revision>26</cp:revision>
  <dcterms:created xsi:type="dcterms:W3CDTF">2014-05-30T14:48:12Z</dcterms:created>
  <dcterms:modified xsi:type="dcterms:W3CDTF">2014-06-03T05:23:02Z</dcterms:modified>
</cp:coreProperties>
</file>